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17" r:id="rId3"/>
  </p:sldMasterIdLst>
  <p:notesMasterIdLst>
    <p:notesMasterId r:id="rId28"/>
  </p:notesMasterIdLst>
  <p:sldIdLst>
    <p:sldId id="257" r:id="rId4"/>
    <p:sldId id="258" r:id="rId5"/>
    <p:sldId id="259" r:id="rId6"/>
    <p:sldId id="260" r:id="rId7"/>
    <p:sldId id="299" r:id="rId8"/>
    <p:sldId id="300" r:id="rId9"/>
    <p:sldId id="301" r:id="rId10"/>
    <p:sldId id="337" r:id="rId11"/>
    <p:sldId id="334" r:id="rId12"/>
    <p:sldId id="303" r:id="rId13"/>
    <p:sldId id="360" r:id="rId14"/>
    <p:sldId id="375" r:id="rId15"/>
    <p:sldId id="354" r:id="rId16"/>
    <p:sldId id="306" r:id="rId17"/>
    <p:sldId id="327" r:id="rId18"/>
    <p:sldId id="342" r:id="rId19"/>
    <p:sldId id="378" r:id="rId20"/>
    <p:sldId id="261" r:id="rId21"/>
    <p:sldId id="380" r:id="rId22"/>
    <p:sldId id="265" r:id="rId23"/>
    <p:sldId id="263" r:id="rId24"/>
    <p:sldId id="379" r:id="rId25"/>
    <p:sldId id="264"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50560" autoAdjust="0"/>
  </p:normalViewPr>
  <p:slideViewPr>
    <p:cSldViewPr snapToGrid="0">
      <p:cViewPr varScale="1">
        <p:scale>
          <a:sx n="79" d="100"/>
          <a:sy n="79" d="100"/>
        </p:scale>
        <p:origin x="15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7CB80-C968-40A8-A10F-D0F89977239B}"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BBBF5888-706E-47E6-B536-443F7AEB2680}">
      <dgm:prSet phldrT="[Text]"/>
      <dgm:spPr/>
      <dgm:t>
        <a:bodyPr/>
        <a:lstStyle/>
        <a:p>
          <a:r>
            <a:rPr lang="en-US" dirty="0"/>
            <a:t>Guest OS Version</a:t>
          </a:r>
        </a:p>
      </dgm:t>
    </dgm:pt>
    <dgm:pt modelId="{83D860A0-1836-493E-A077-4C3361C3B955}" type="parTrans" cxnId="{92CD739B-2B6A-4C35-A8B0-D10AACFA2DB0}">
      <dgm:prSet/>
      <dgm:spPr/>
      <dgm:t>
        <a:bodyPr/>
        <a:lstStyle/>
        <a:p>
          <a:endParaRPr lang="en-US"/>
        </a:p>
      </dgm:t>
    </dgm:pt>
    <dgm:pt modelId="{1048ED3B-4F87-4546-8059-BEE8F77F0C4E}" type="sibTrans" cxnId="{92CD739B-2B6A-4C35-A8B0-D10AACFA2DB0}">
      <dgm:prSet/>
      <dgm:spPr/>
      <dgm:t>
        <a:bodyPr/>
        <a:lstStyle/>
        <a:p>
          <a:endParaRPr lang="en-US"/>
        </a:p>
      </dgm:t>
    </dgm:pt>
    <dgm:pt modelId="{57D17DB3-DD0F-411D-8B9C-31E2520EAE54}">
      <dgm:prSet/>
      <dgm:spPr/>
      <dgm:t>
        <a:bodyPr/>
        <a:lstStyle/>
        <a:p>
          <a:r>
            <a:rPr lang="en-US"/>
            <a:t>General Disk Requirements</a:t>
          </a:r>
        </a:p>
      </dgm:t>
    </dgm:pt>
    <dgm:pt modelId="{6D23E370-6D83-4940-8E45-2E418A736B7A}" type="parTrans" cxnId="{308FC9FA-91ED-4E95-8545-B37DB573CAD6}">
      <dgm:prSet/>
      <dgm:spPr/>
      <dgm:t>
        <a:bodyPr/>
        <a:lstStyle/>
        <a:p>
          <a:endParaRPr lang="en-US"/>
        </a:p>
      </dgm:t>
    </dgm:pt>
    <dgm:pt modelId="{458C73AB-76B9-4EE1-BF43-FBA9CA129A2E}" type="sibTrans" cxnId="{308FC9FA-91ED-4E95-8545-B37DB573CAD6}">
      <dgm:prSet/>
      <dgm:spPr/>
      <dgm:t>
        <a:bodyPr/>
        <a:lstStyle/>
        <a:p>
          <a:endParaRPr lang="en-US"/>
        </a:p>
      </dgm:t>
    </dgm:pt>
    <dgm:pt modelId="{B336F493-58EC-4672-86AB-AE2807B46E54}">
      <dgm:prSet/>
      <dgm:spPr/>
      <dgm:t>
        <a:bodyPr/>
        <a:lstStyle/>
        <a:p>
          <a:r>
            <a:rPr lang="en-US"/>
            <a:t>Windows OS Requirements</a:t>
          </a:r>
        </a:p>
      </dgm:t>
    </dgm:pt>
    <dgm:pt modelId="{1B2EDFA9-AC73-4006-A207-FF428E9460BA}" type="parTrans" cxnId="{4AA65BF4-9FC5-419A-930E-84D1C3A8921B}">
      <dgm:prSet/>
      <dgm:spPr/>
      <dgm:t>
        <a:bodyPr/>
        <a:lstStyle/>
        <a:p>
          <a:endParaRPr lang="en-US"/>
        </a:p>
      </dgm:t>
    </dgm:pt>
    <dgm:pt modelId="{ADA7D787-553C-455D-94DD-41B8E3792BD5}" type="sibTrans" cxnId="{4AA65BF4-9FC5-419A-930E-84D1C3A8921B}">
      <dgm:prSet/>
      <dgm:spPr/>
      <dgm:t>
        <a:bodyPr/>
        <a:lstStyle/>
        <a:p>
          <a:endParaRPr lang="en-US"/>
        </a:p>
      </dgm:t>
    </dgm:pt>
    <dgm:pt modelId="{5760889F-007B-484F-ABC1-CE8FDDE934EA}">
      <dgm:prSet/>
      <dgm:spPr/>
      <dgm:t>
        <a:bodyPr/>
        <a:lstStyle/>
        <a:p>
          <a:r>
            <a:rPr lang="en-US"/>
            <a:t>Hypervisor Requriements</a:t>
          </a:r>
        </a:p>
      </dgm:t>
    </dgm:pt>
    <dgm:pt modelId="{A4079C91-0036-4E18-AFCA-2B3D9050E266}" type="parTrans" cxnId="{5A3A8A5C-A4E2-44B1-A822-D00F87EB3EA4}">
      <dgm:prSet/>
      <dgm:spPr/>
      <dgm:t>
        <a:bodyPr/>
        <a:lstStyle/>
        <a:p>
          <a:endParaRPr lang="en-US"/>
        </a:p>
      </dgm:t>
    </dgm:pt>
    <dgm:pt modelId="{A7DF2A6B-C505-4761-B5D8-DE3508C18401}" type="sibTrans" cxnId="{5A3A8A5C-A4E2-44B1-A822-D00F87EB3EA4}">
      <dgm:prSet/>
      <dgm:spPr/>
      <dgm:t>
        <a:bodyPr/>
        <a:lstStyle/>
        <a:p>
          <a:endParaRPr lang="en-US"/>
        </a:p>
      </dgm:t>
    </dgm:pt>
    <dgm:pt modelId="{2BC1BD97-03F6-461A-A3CB-81C77586FDF6}">
      <dgm:prSet/>
      <dgm:spPr/>
      <dgm:t>
        <a:bodyPr/>
        <a:lstStyle/>
        <a:p>
          <a:r>
            <a:rPr lang="en-US"/>
            <a:t>Disk Space Requirements</a:t>
          </a:r>
        </a:p>
      </dgm:t>
    </dgm:pt>
    <dgm:pt modelId="{CD1350E4-922D-418D-B33F-4314051209F7}" type="parTrans" cxnId="{48179636-6A6A-4BED-9A51-6E2BE593A2CB}">
      <dgm:prSet/>
      <dgm:spPr/>
      <dgm:t>
        <a:bodyPr/>
        <a:lstStyle/>
        <a:p>
          <a:endParaRPr lang="en-US"/>
        </a:p>
      </dgm:t>
    </dgm:pt>
    <dgm:pt modelId="{1223B4B4-3B31-4A92-8ECC-1DA8FD6E0E5D}" type="sibTrans" cxnId="{48179636-6A6A-4BED-9A51-6E2BE593A2CB}">
      <dgm:prSet/>
      <dgm:spPr/>
      <dgm:t>
        <a:bodyPr/>
        <a:lstStyle/>
        <a:p>
          <a:endParaRPr lang="en-US"/>
        </a:p>
      </dgm:t>
    </dgm:pt>
    <dgm:pt modelId="{25B370CB-3CAD-43BC-9868-90D0B3221F73}">
      <dgm:prSet/>
      <dgm:spPr/>
      <dgm:t>
        <a:bodyPr/>
        <a:lstStyle/>
        <a:p>
          <a:r>
            <a:rPr lang="en-US"/>
            <a:t>.NET Version Requirements</a:t>
          </a:r>
        </a:p>
      </dgm:t>
    </dgm:pt>
    <dgm:pt modelId="{B55413EB-DBF5-4B5C-B9F1-632F02D5714A}" type="parTrans" cxnId="{147A7DB3-FE66-48D7-8F42-6448ECFC3413}">
      <dgm:prSet/>
      <dgm:spPr/>
      <dgm:t>
        <a:bodyPr/>
        <a:lstStyle/>
        <a:p>
          <a:endParaRPr lang="en-US"/>
        </a:p>
      </dgm:t>
    </dgm:pt>
    <dgm:pt modelId="{B5395B32-2DE7-4590-9A96-4B7039AC8DCC}" type="sibTrans" cxnId="{147A7DB3-FE66-48D7-8F42-6448ECFC3413}">
      <dgm:prSet/>
      <dgm:spPr/>
      <dgm:t>
        <a:bodyPr/>
        <a:lstStyle/>
        <a:p>
          <a:endParaRPr lang="en-US"/>
        </a:p>
      </dgm:t>
    </dgm:pt>
    <dgm:pt modelId="{647865F7-87A3-4F21-B3D0-D0335DFA76DF}">
      <dgm:prSet/>
      <dgm:spPr/>
      <dgm:t>
        <a:bodyPr/>
        <a:lstStyle/>
        <a:p>
          <a:r>
            <a:rPr lang="en-US"/>
            <a:t>Machine Name Length Requirements</a:t>
          </a:r>
        </a:p>
      </dgm:t>
    </dgm:pt>
    <dgm:pt modelId="{17E5BAEF-6A41-432C-9EEA-BF0D68350FAB}" type="parTrans" cxnId="{4E12E623-3401-48AB-B083-3D3A57FD26DA}">
      <dgm:prSet/>
      <dgm:spPr/>
      <dgm:t>
        <a:bodyPr/>
        <a:lstStyle/>
        <a:p>
          <a:endParaRPr lang="en-US"/>
        </a:p>
      </dgm:t>
    </dgm:pt>
    <dgm:pt modelId="{D254B9B4-DAE9-4816-9711-57AC5DF9B6C6}" type="sibTrans" cxnId="{4E12E623-3401-48AB-B083-3D3A57FD26DA}">
      <dgm:prSet/>
      <dgm:spPr/>
      <dgm:t>
        <a:bodyPr/>
        <a:lstStyle/>
        <a:p>
          <a:endParaRPr lang="en-US"/>
        </a:p>
      </dgm:t>
    </dgm:pt>
    <dgm:pt modelId="{FF1ACFB6-081C-4239-9AAB-5C1C1806FAF4}">
      <dgm:prSet/>
      <dgm:spPr/>
      <dgm:t>
        <a:bodyPr/>
        <a:lstStyle/>
        <a:p>
          <a:r>
            <a:rPr lang="en-US"/>
            <a:t>Boot Software Requirements</a:t>
          </a:r>
        </a:p>
      </dgm:t>
    </dgm:pt>
    <dgm:pt modelId="{63805AD2-241B-47E9-BFB7-89002F196006}" type="parTrans" cxnId="{7DB310FC-CB7D-4CD8-85C1-D469BDCEB2A7}">
      <dgm:prSet/>
      <dgm:spPr/>
      <dgm:t>
        <a:bodyPr/>
        <a:lstStyle/>
        <a:p>
          <a:endParaRPr lang="en-US"/>
        </a:p>
      </dgm:t>
    </dgm:pt>
    <dgm:pt modelId="{14CC850C-E80C-4A9F-8400-C7A8E2DBC0E8}" type="sibTrans" cxnId="{7DB310FC-CB7D-4CD8-85C1-D469BDCEB2A7}">
      <dgm:prSet/>
      <dgm:spPr/>
      <dgm:t>
        <a:bodyPr/>
        <a:lstStyle/>
        <a:p>
          <a:endParaRPr lang="en-US"/>
        </a:p>
      </dgm:t>
    </dgm:pt>
    <dgm:pt modelId="{28DCC607-2087-4721-8104-590F0CE6B656}">
      <dgm:prSet/>
      <dgm:spPr/>
      <dgm:t>
        <a:bodyPr/>
        <a:lstStyle/>
        <a:p>
          <a:r>
            <a:rPr lang="en-US"/>
            <a:t>VMware Tools Installed</a:t>
          </a:r>
        </a:p>
      </dgm:t>
    </dgm:pt>
    <dgm:pt modelId="{7F42B4C1-4C14-4C03-B7C8-5B0D7C98A27F}" type="parTrans" cxnId="{BB174384-12E0-48EE-84B1-4D0B762800BC}">
      <dgm:prSet/>
      <dgm:spPr/>
      <dgm:t>
        <a:bodyPr/>
        <a:lstStyle/>
        <a:p>
          <a:endParaRPr lang="en-US"/>
        </a:p>
      </dgm:t>
    </dgm:pt>
    <dgm:pt modelId="{1C6AA894-EE62-45B7-A416-180244DF2CB8}" type="sibTrans" cxnId="{BB174384-12E0-48EE-84B1-4D0B762800BC}">
      <dgm:prSet/>
      <dgm:spPr/>
      <dgm:t>
        <a:bodyPr/>
        <a:lstStyle/>
        <a:p>
          <a:endParaRPr lang="en-US"/>
        </a:p>
      </dgm:t>
    </dgm:pt>
    <dgm:pt modelId="{73D0BC8D-61CD-4D01-AA44-BC465F04230C}">
      <dgm:prSet/>
      <dgm:spPr/>
      <dgm:t>
        <a:bodyPr/>
        <a:lstStyle/>
        <a:p>
          <a:r>
            <a:rPr lang="en-US"/>
            <a:t>Linux System Requirements</a:t>
          </a:r>
        </a:p>
      </dgm:t>
    </dgm:pt>
    <dgm:pt modelId="{04FD96EE-68AF-41CA-A7D4-D90E20502993}" type="parTrans" cxnId="{B7D31C6E-5D40-4B17-92AC-B5C872E78F15}">
      <dgm:prSet/>
      <dgm:spPr/>
      <dgm:t>
        <a:bodyPr/>
        <a:lstStyle/>
        <a:p>
          <a:endParaRPr lang="en-US"/>
        </a:p>
      </dgm:t>
    </dgm:pt>
    <dgm:pt modelId="{068A04FA-B26B-41E7-82B9-E014904D9EC7}" type="sibTrans" cxnId="{B7D31C6E-5D40-4B17-92AC-B5C872E78F15}">
      <dgm:prSet/>
      <dgm:spPr/>
      <dgm:t>
        <a:bodyPr/>
        <a:lstStyle/>
        <a:p>
          <a:endParaRPr lang="en-US"/>
        </a:p>
      </dgm:t>
    </dgm:pt>
    <dgm:pt modelId="{4D7D38F7-5BA0-4F0B-8BCC-0B94411955A0}" type="pres">
      <dgm:prSet presAssocID="{2847CB80-C968-40A8-A10F-D0F89977239B}" presName="diagram" presStyleCnt="0">
        <dgm:presLayoutVars>
          <dgm:dir/>
          <dgm:resizeHandles val="exact"/>
        </dgm:presLayoutVars>
      </dgm:prSet>
      <dgm:spPr/>
    </dgm:pt>
    <dgm:pt modelId="{E4EDA768-7C58-41A2-A0AF-0569A3F161C6}" type="pres">
      <dgm:prSet presAssocID="{BBBF5888-706E-47E6-B536-443F7AEB2680}" presName="node" presStyleLbl="node1" presStyleIdx="0" presStyleCnt="10">
        <dgm:presLayoutVars>
          <dgm:bulletEnabled val="1"/>
        </dgm:presLayoutVars>
      </dgm:prSet>
      <dgm:spPr/>
    </dgm:pt>
    <dgm:pt modelId="{01047C1A-D435-471B-B387-E94DF8AFB78A}" type="pres">
      <dgm:prSet presAssocID="{1048ED3B-4F87-4546-8059-BEE8F77F0C4E}" presName="sibTrans" presStyleCnt="0"/>
      <dgm:spPr/>
    </dgm:pt>
    <dgm:pt modelId="{71168C55-DEB1-4E9C-AE43-F718F11B439F}" type="pres">
      <dgm:prSet presAssocID="{57D17DB3-DD0F-411D-8B9C-31E2520EAE54}" presName="node" presStyleLbl="node1" presStyleIdx="1" presStyleCnt="10">
        <dgm:presLayoutVars>
          <dgm:bulletEnabled val="1"/>
        </dgm:presLayoutVars>
      </dgm:prSet>
      <dgm:spPr/>
    </dgm:pt>
    <dgm:pt modelId="{A4BD19E2-604A-42D6-B11C-7E9A48E1AC3B}" type="pres">
      <dgm:prSet presAssocID="{458C73AB-76B9-4EE1-BF43-FBA9CA129A2E}" presName="sibTrans" presStyleCnt="0"/>
      <dgm:spPr/>
    </dgm:pt>
    <dgm:pt modelId="{174D306F-C201-4693-ABF4-99E3633D0F75}" type="pres">
      <dgm:prSet presAssocID="{B336F493-58EC-4672-86AB-AE2807B46E54}" presName="node" presStyleLbl="node1" presStyleIdx="2" presStyleCnt="10">
        <dgm:presLayoutVars>
          <dgm:bulletEnabled val="1"/>
        </dgm:presLayoutVars>
      </dgm:prSet>
      <dgm:spPr/>
    </dgm:pt>
    <dgm:pt modelId="{0804299B-3D11-415F-80FA-51AA83687319}" type="pres">
      <dgm:prSet presAssocID="{ADA7D787-553C-455D-94DD-41B8E3792BD5}" presName="sibTrans" presStyleCnt="0"/>
      <dgm:spPr/>
    </dgm:pt>
    <dgm:pt modelId="{BCF041CE-85C2-4463-B212-67934CB2813E}" type="pres">
      <dgm:prSet presAssocID="{5760889F-007B-484F-ABC1-CE8FDDE934EA}" presName="node" presStyleLbl="node1" presStyleIdx="3" presStyleCnt="10">
        <dgm:presLayoutVars>
          <dgm:bulletEnabled val="1"/>
        </dgm:presLayoutVars>
      </dgm:prSet>
      <dgm:spPr/>
    </dgm:pt>
    <dgm:pt modelId="{874631B4-B333-4398-A784-D50202578195}" type="pres">
      <dgm:prSet presAssocID="{A7DF2A6B-C505-4761-B5D8-DE3508C18401}" presName="sibTrans" presStyleCnt="0"/>
      <dgm:spPr/>
    </dgm:pt>
    <dgm:pt modelId="{7DA1BE7F-3704-40E7-A016-365EC69183CE}" type="pres">
      <dgm:prSet presAssocID="{2BC1BD97-03F6-461A-A3CB-81C77586FDF6}" presName="node" presStyleLbl="node1" presStyleIdx="4" presStyleCnt="10">
        <dgm:presLayoutVars>
          <dgm:bulletEnabled val="1"/>
        </dgm:presLayoutVars>
      </dgm:prSet>
      <dgm:spPr/>
    </dgm:pt>
    <dgm:pt modelId="{396C81F7-D508-47E5-8E9D-CF09FD8BAB8C}" type="pres">
      <dgm:prSet presAssocID="{1223B4B4-3B31-4A92-8ECC-1DA8FD6E0E5D}" presName="sibTrans" presStyleCnt="0"/>
      <dgm:spPr/>
    </dgm:pt>
    <dgm:pt modelId="{186793EB-BCA7-4F18-8B3A-D585B7100D20}" type="pres">
      <dgm:prSet presAssocID="{25B370CB-3CAD-43BC-9868-90D0B3221F73}" presName="node" presStyleLbl="node1" presStyleIdx="5" presStyleCnt="10">
        <dgm:presLayoutVars>
          <dgm:bulletEnabled val="1"/>
        </dgm:presLayoutVars>
      </dgm:prSet>
      <dgm:spPr/>
    </dgm:pt>
    <dgm:pt modelId="{49B0BFC8-4E94-4D41-B98E-CB271EE5DB68}" type="pres">
      <dgm:prSet presAssocID="{B5395B32-2DE7-4590-9A96-4B7039AC8DCC}" presName="sibTrans" presStyleCnt="0"/>
      <dgm:spPr/>
    </dgm:pt>
    <dgm:pt modelId="{F11680EB-DB74-4F86-AF6A-1EDB12A21910}" type="pres">
      <dgm:prSet presAssocID="{647865F7-87A3-4F21-B3D0-D0335DFA76DF}" presName="node" presStyleLbl="node1" presStyleIdx="6" presStyleCnt="10">
        <dgm:presLayoutVars>
          <dgm:bulletEnabled val="1"/>
        </dgm:presLayoutVars>
      </dgm:prSet>
      <dgm:spPr/>
    </dgm:pt>
    <dgm:pt modelId="{37923FC6-933B-4DB0-8292-543674C6BB71}" type="pres">
      <dgm:prSet presAssocID="{D254B9B4-DAE9-4816-9711-57AC5DF9B6C6}" presName="sibTrans" presStyleCnt="0"/>
      <dgm:spPr/>
    </dgm:pt>
    <dgm:pt modelId="{5F9AA3FC-6BAD-4D74-B990-BDFF7439C0B2}" type="pres">
      <dgm:prSet presAssocID="{FF1ACFB6-081C-4239-9AAB-5C1C1806FAF4}" presName="node" presStyleLbl="node1" presStyleIdx="7" presStyleCnt="10">
        <dgm:presLayoutVars>
          <dgm:bulletEnabled val="1"/>
        </dgm:presLayoutVars>
      </dgm:prSet>
      <dgm:spPr/>
    </dgm:pt>
    <dgm:pt modelId="{B0B08785-9DA0-4FEF-8EC9-D896FA617BF4}" type="pres">
      <dgm:prSet presAssocID="{14CC850C-E80C-4A9F-8400-C7A8E2DBC0E8}" presName="sibTrans" presStyleCnt="0"/>
      <dgm:spPr/>
    </dgm:pt>
    <dgm:pt modelId="{9B0A27E1-8D10-4EC5-B2D1-E7FD459BBB1C}" type="pres">
      <dgm:prSet presAssocID="{28DCC607-2087-4721-8104-590F0CE6B656}" presName="node" presStyleLbl="node1" presStyleIdx="8" presStyleCnt="10">
        <dgm:presLayoutVars>
          <dgm:bulletEnabled val="1"/>
        </dgm:presLayoutVars>
      </dgm:prSet>
      <dgm:spPr/>
    </dgm:pt>
    <dgm:pt modelId="{DAD5C0C2-5F24-4B49-ADCA-54C8B22F4E3C}" type="pres">
      <dgm:prSet presAssocID="{1C6AA894-EE62-45B7-A416-180244DF2CB8}" presName="sibTrans" presStyleCnt="0"/>
      <dgm:spPr/>
    </dgm:pt>
    <dgm:pt modelId="{B04BFC0A-A0CC-4066-9D32-A630F234D4AF}" type="pres">
      <dgm:prSet presAssocID="{73D0BC8D-61CD-4D01-AA44-BC465F04230C}" presName="node" presStyleLbl="node1" presStyleIdx="9" presStyleCnt="10">
        <dgm:presLayoutVars>
          <dgm:bulletEnabled val="1"/>
        </dgm:presLayoutVars>
      </dgm:prSet>
      <dgm:spPr/>
    </dgm:pt>
  </dgm:ptLst>
  <dgm:cxnLst>
    <dgm:cxn modelId="{A651C605-507F-4F55-BC30-644FB34A7A5D}" type="presOf" srcId="{BBBF5888-706E-47E6-B536-443F7AEB2680}" destId="{E4EDA768-7C58-41A2-A0AF-0569A3F161C6}" srcOrd="0" destOrd="0" presId="urn:microsoft.com/office/officeart/2005/8/layout/default"/>
    <dgm:cxn modelId="{08592118-C8BD-4BBE-B713-1853077747A4}" type="presOf" srcId="{2BC1BD97-03F6-461A-A3CB-81C77586FDF6}" destId="{7DA1BE7F-3704-40E7-A016-365EC69183CE}" srcOrd="0" destOrd="0" presId="urn:microsoft.com/office/officeart/2005/8/layout/default"/>
    <dgm:cxn modelId="{4E12E623-3401-48AB-B083-3D3A57FD26DA}" srcId="{2847CB80-C968-40A8-A10F-D0F89977239B}" destId="{647865F7-87A3-4F21-B3D0-D0335DFA76DF}" srcOrd="6" destOrd="0" parTransId="{17E5BAEF-6A41-432C-9EEA-BF0D68350FAB}" sibTransId="{D254B9B4-DAE9-4816-9711-57AC5DF9B6C6}"/>
    <dgm:cxn modelId="{48179636-6A6A-4BED-9A51-6E2BE593A2CB}" srcId="{2847CB80-C968-40A8-A10F-D0F89977239B}" destId="{2BC1BD97-03F6-461A-A3CB-81C77586FDF6}" srcOrd="4" destOrd="0" parTransId="{CD1350E4-922D-418D-B33F-4314051209F7}" sibTransId="{1223B4B4-3B31-4A92-8ECC-1DA8FD6E0E5D}"/>
    <dgm:cxn modelId="{1A0DA55B-E296-4C41-AD29-F8F9D464CE4D}" type="presOf" srcId="{73D0BC8D-61CD-4D01-AA44-BC465F04230C}" destId="{B04BFC0A-A0CC-4066-9D32-A630F234D4AF}" srcOrd="0" destOrd="0" presId="urn:microsoft.com/office/officeart/2005/8/layout/default"/>
    <dgm:cxn modelId="{5A3A8A5C-A4E2-44B1-A822-D00F87EB3EA4}" srcId="{2847CB80-C968-40A8-A10F-D0F89977239B}" destId="{5760889F-007B-484F-ABC1-CE8FDDE934EA}" srcOrd="3" destOrd="0" parTransId="{A4079C91-0036-4E18-AFCA-2B3D9050E266}" sibTransId="{A7DF2A6B-C505-4761-B5D8-DE3508C18401}"/>
    <dgm:cxn modelId="{C3C71046-9444-446E-AFAB-66C3B3DA6171}" type="presOf" srcId="{B336F493-58EC-4672-86AB-AE2807B46E54}" destId="{174D306F-C201-4693-ABF4-99E3633D0F75}" srcOrd="0" destOrd="0" presId="urn:microsoft.com/office/officeart/2005/8/layout/default"/>
    <dgm:cxn modelId="{B7D31C6E-5D40-4B17-92AC-B5C872E78F15}" srcId="{2847CB80-C968-40A8-A10F-D0F89977239B}" destId="{73D0BC8D-61CD-4D01-AA44-BC465F04230C}" srcOrd="9" destOrd="0" parTransId="{04FD96EE-68AF-41CA-A7D4-D90E20502993}" sibTransId="{068A04FA-B26B-41E7-82B9-E014904D9EC7}"/>
    <dgm:cxn modelId="{9A17A34F-04D7-40AA-B07F-A77DE962F7DA}" type="presOf" srcId="{FF1ACFB6-081C-4239-9AAB-5C1C1806FAF4}" destId="{5F9AA3FC-6BAD-4D74-B990-BDFF7439C0B2}" srcOrd="0" destOrd="0" presId="urn:microsoft.com/office/officeart/2005/8/layout/default"/>
    <dgm:cxn modelId="{BB174384-12E0-48EE-84B1-4D0B762800BC}" srcId="{2847CB80-C968-40A8-A10F-D0F89977239B}" destId="{28DCC607-2087-4721-8104-590F0CE6B656}" srcOrd="8" destOrd="0" parTransId="{7F42B4C1-4C14-4C03-B7C8-5B0D7C98A27F}" sibTransId="{1C6AA894-EE62-45B7-A416-180244DF2CB8}"/>
    <dgm:cxn modelId="{9A16AA84-1615-4546-BB65-5496FF99D372}" type="presOf" srcId="{647865F7-87A3-4F21-B3D0-D0335DFA76DF}" destId="{F11680EB-DB74-4F86-AF6A-1EDB12A21910}" srcOrd="0" destOrd="0" presId="urn:microsoft.com/office/officeart/2005/8/layout/default"/>
    <dgm:cxn modelId="{F124748D-0642-4760-8FA0-823ECD178301}" type="presOf" srcId="{25B370CB-3CAD-43BC-9868-90D0B3221F73}" destId="{186793EB-BCA7-4F18-8B3A-D585B7100D20}" srcOrd="0" destOrd="0" presId="urn:microsoft.com/office/officeart/2005/8/layout/default"/>
    <dgm:cxn modelId="{11415C8E-4895-456C-9A65-72A97FC3BB7B}" type="presOf" srcId="{57D17DB3-DD0F-411D-8B9C-31E2520EAE54}" destId="{71168C55-DEB1-4E9C-AE43-F718F11B439F}" srcOrd="0" destOrd="0" presId="urn:microsoft.com/office/officeart/2005/8/layout/default"/>
    <dgm:cxn modelId="{92CD739B-2B6A-4C35-A8B0-D10AACFA2DB0}" srcId="{2847CB80-C968-40A8-A10F-D0F89977239B}" destId="{BBBF5888-706E-47E6-B536-443F7AEB2680}" srcOrd="0" destOrd="0" parTransId="{83D860A0-1836-493E-A077-4C3361C3B955}" sibTransId="{1048ED3B-4F87-4546-8059-BEE8F77F0C4E}"/>
    <dgm:cxn modelId="{68E5E19E-304A-4C23-9E68-79B12F734367}" type="presOf" srcId="{2847CB80-C968-40A8-A10F-D0F89977239B}" destId="{4D7D38F7-5BA0-4F0B-8BCC-0B94411955A0}" srcOrd="0" destOrd="0" presId="urn:microsoft.com/office/officeart/2005/8/layout/default"/>
    <dgm:cxn modelId="{147A7DB3-FE66-48D7-8F42-6448ECFC3413}" srcId="{2847CB80-C968-40A8-A10F-D0F89977239B}" destId="{25B370CB-3CAD-43BC-9868-90D0B3221F73}" srcOrd="5" destOrd="0" parTransId="{B55413EB-DBF5-4B5C-B9F1-632F02D5714A}" sibTransId="{B5395B32-2DE7-4590-9A96-4B7039AC8DCC}"/>
    <dgm:cxn modelId="{7351ACB3-1FE8-4F0A-AE6B-AFADA8C714A0}" type="presOf" srcId="{5760889F-007B-484F-ABC1-CE8FDDE934EA}" destId="{BCF041CE-85C2-4463-B212-67934CB2813E}" srcOrd="0" destOrd="0" presId="urn:microsoft.com/office/officeart/2005/8/layout/default"/>
    <dgm:cxn modelId="{FDBFA2DC-76F0-497A-BC87-6C6D59E72CBD}" type="presOf" srcId="{28DCC607-2087-4721-8104-590F0CE6B656}" destId="{9B0A27E1-8D10-4EC5-B2D1-E7FD459BBB1C}" srcOrd="0" destOrd="0" presId="urn:microsoft.com/office/officeart/2005/8/layout/default"/>
    <dgm:cxn modelId="{4AA65BF4-9FC5-419A-930E-84D1C3A8921B}" srcId="{2847CB80-C968-40A8-A10F-D0F89977239B}" destId="{B336F493-58EC-4672-86AB-AE2807B46E54}" srcOrd="2" destOrd="0" parTransId="{1B2EDFA9-AC73-4006-A207-FF428E9460BA}" sibTransId="{ADA7D787-553C-455D-94DD-41B8E3792BD5}"/>
    <dgm:cxn modelId="{308FC9FA-91ED-4E95-8545-B37DB573CAD6}" srcId="{2847CB80-C968-40A8-A10F-D0F89977239B}" destId="{57D17DB3-DD0F-411D-8B9C-31E2520EAE54}" srcOrd="1" destOrd="0" parTransId="{6D23E370-6D83-4940-8E45-2E418A736B7A}" sibTransId="{458C73AB-76B9-4EE1-BF43-FBA9CA129A2E}"/>
    <dgm:cxn modelId="{7DB310FC-CB7D-4CD8-85C1-D469BDCEB2A7}" srcId="{2847CB80-C968-40A8-A10F-D0F89977239B}" destId="{FF1ACFB6-081C-4239-9AAB-5C1C1806FAF4}" srcOrd="7" destOrd="0" parTransId="{63805AD2-241B-47E9-BFB7-89002F196006}" sibTransId="{14CC850C-E80C-4A9F-8400-C7A8E2DBC0E8}"/>
    <dgm:cxn modelId="{D4DD43A9-3F7E-4718-9213-F0AD9B4AFAA7}" type="presParOf" srcId="{4D7D38F7-5BA0-4F0B-8BCC-0B94411955A0}" destId="{E4EDA768-7C58-41A2-A0AF-0569A3F161C6}" srcOrd="0" destOrd="0" presId="urn:microsoft.com/office/officeart/2005/8/layout/default"/>
    <dgm:cxn modelId="{AFCFE3DD-90A4-4FD1-A512-F3EF1EC810E6}" type="presParOf" srcId="{4D7D38F7-5BA0-4F0B-8BCC-0B94411955A0}" destId="{01047C1A-D435-471B-B387-E94DF8AFB78A}" srcOrd="1" destOrd="0" presId="urn:microsoft.com/office/officeart/2005/8/layout/default"/>
    <dgm:cxn modelId="{F9FC14D6-5AE5-4E59-96D3-684A90C61B3A}" type="presParOf" srcId="{4D7D38F7-5BA0-4F0B-8BCC-0B94411955A0}" destId="{71168C55-DEB1-4E9C-AE43-F718F11B439F}" srcOrd="2" destOrd="0" presId="urn:microsoft.com/office/officeart/2005/8/layout/default"/>
    <dgm:cxn modelId="{C970472A-D373-4238-8478-299F18943222}" type="presParOf" srcId="{4D7D38F7-5BA0-4F0B-8BCC-0B94411955A0}" destId="{A4BD19E2-604A-42D6-B11C-7E9A48E1AC3B}" srcOrd="3" destOrd="0" presId="urn:microsoft.com/office/officeart/2005/8/layout/default"/>
    <dgm:cxn modelId="{27E4DE07-8641-4C79-8AF9-475F325698ED}" type="presParOf" srcId="{4D7D38F7-5BA0-4F0B-8BCC-0B94411955A0}" destId="{174D306F-C201-4693-ABF4-99E3633D0F75}" srcOrd="4" destOrd="0" presId="urn:microsoft.com/office/officeart/2005/8/layout/default"/>
    <dgm:cxn modelId="{F4247447-571D-4D84-8DE5-6AAEA12FE43F}" type="presParOf" srcId="{4D7D38F7-5BA0-4F0B-8BCC-0B94411955A0}" destId="{0804299B-3D11-415F-80FA-51AA83687319}" srcOrd="5" destOrd="0" presId="urn:microsoft.com/office/officeart/2005/8/layout/default"/>
    <dgm:cxn modelId="{CBEE8B0C-2F77-4A4C-A0D4-C3106E2B524D}" type="presParOf" srcId="{4D7D38F7-5BA0-4F0B-8BCC-0B94411955A0}" destId="{BCF041CE-85C2-4463-B212-67934CB2813E}" srcOrd="6" destOrd="0" presId="urn:microsoft.com/office/officeart/2005/8/layout/default"/>
    <dgm:cxn modelId="{4FC8643E-C6F5-4235-A739-89972D69DF6A}" type="presParOf" srcId="{4D7D38F7-5BA0-4F0B-8BCC-0B94411955A0}" destId="{874631B4-B333-4398-A784-D50202578195}" srcOrd="7" destOrd="0" presId="urn:microsoft.com/office/officeart/2005/8/layout/default"/>
    <dgm:cxn modelId="{B59090EB-9139-435B-8C68-301FAAF53163}" type="presParOf" srcId="{4D7D38F7-5BA0-4F0B-8BCC-0B94411955A0}" destId="{7DA1BE7F-3704-40E7-A016-365EC69183CE}" srcOrd="8" destOrd="0" presId="urn:microsoft.com/office/officeart/2005/8/layout/default"/>
    <dgm:cxn modelId="{7ACB1019-660E-4927-AA6B-90514914D9F5}" type="presParOf" srcId="{4D7D38F7-5BA0-4F0B-8BCC-0B94411955A0}" destId="{396C81F7-D508-47E5-8E9D-CF09FD8BAB8C}" srcOrd="9" destOrd="0" presId="urn:microsoft.com/office/officeart/2005/8/layout/default"/>
    <dgm:cxn modelId="{1C715C82-883E-4C8E-AF78-6813110A6671}" type="presParOf" srcId="{4D7D38F7-5BA0-4F0B-8BCC-0B94411955A0}" destId="{186793EB-BCA7-4F18-8B3A-D585B7100D20}" srcOrd="10" destOrd="0" presId="urn:microsoft.com/office/officeart/2005/8/layout/default"/>
    <dgm:cxn modelId="{3A5326A7-4621-4230-AD2A-AC0F0C10B570}" type="presParOf" srcId="{4D7D38F7-5BA0-4F0B-8BCC-0B94411955A0}" destId="{49B0BFC8-4E94-4D41-B98E-CB271EE5DB68}" srcOrd="11" destOrd="0" presId="urn:microsoft.com/office/officeart/2005/8/layout/default"/>
    <dgm:cxn modelId="{9B6E40EB-BC29-4C16-85C4-B7726D9375BF}" type="presParOf" srcId="{4D7D38F7-5BA0-4F0B-8BCC-0B94411955A0}" destId="{F11680EB-DB74-4F86-AF6A-1EDB12A21910}" srcOrd="12" destOrd="0" presId="urn:microsoft.com/office/officeart/2005/8/layout/default"/>
    <dgm:cxn modelId="{ED0C7206-18B5-48D2-82FF-069419A520DC}" type="presParOf" srcId="{4D7D38F7-5BA0-4F0B-8BCC-0B94411955A0}" destId="{37923FC6-933B-4DB0-8292-543674C6BB71}" srcOrd="13" destOrd="0" presId="urn:microsoft.com/office/officeart/2005/8/layout/default"/>
    <dgm:cxn modelId="{639644FB-2D88-4DE4-8CB5-D22BEEB27E48}" type="presParOf" srcId="{4D7D38F7-5BA0-4F0B-8BCC-0B94411955A0}" destId="{5F9AA3FC-6BAD-4D74-B990-BDFF7439C0B2}" srcOrd="14" destOrd="0" presId="urn:microsoft.com/office/officeart/2005/8/layout/default"/>
    <dgm:cxn modelId="{89BB09DE-ED51-4944-8E34-2DC08F585B69}" type="presParOf" srcId="{4D7D38F7-5BA0-4F0B-8BCC-0B94411955A0}" destId="{B0B08785-9DA0-4FEF-8EC9-D896FA617BF4}" srcOrd="15" destOrd="0" presId="urn:microsoft.com/office/officeart/2005/8/layout/default"/>
    <dgm:cxn modelId="{F3D99934-AAB1-4FB2-B60B-E344E9189CDF}" type="presParOf" srcId="{4D7D38F7-5BA0-4F0B-8BCC-0B94411955A0}" destId="{9B0A27E1-8D10-4EC5-B2D1-E7FD459BBB1C}" srcOrd="16" destOrd="0" presId="urn:microsoft.com/office/officeart/2005/8/layout/default"/>
    <dgm:cxn modelId="{6D8B49BD-430D-49A0-8963-87A62453D65D}" type="presParOf" srcId="{4D7D38F7-5BA0-4F0B-8BCC-0B94411955A0}" destId="{DAD5C0C2-5F24-4B49-ADCA-54C8B22F4E3C}" srcOrd="17" destOrd="0" presId="urn:microsoft.com/office/officeart/2005/8/layout/default"/>
    <dgm:cxn modelId="{BE6B1216-6740-473C-861B-5CBA9DC92A14}" type="presParOf" srcId="{4D7D38F7-5BA0-4F0B-8BCC-0B94411955A0}" destId="{B04BFC0A-A0CC-4066-9D32-A630F234D4AF}"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47CB80-C968-40A8-A10F-D0F89977239B}"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BBBF5888-706E-47E6-B536-443F7AEB2680}">
      <dgm:prSet phldrT="[Text]"/>
      <dgm:spPr>
        <a:solidFill>
          <a:srgbClr val="FF0000"/>
        </a:solidFill>
      </dgm:spPr>
      <dgm:t>
        <a:bodyPr/>
        <a:lstStyle/>
        <a:p>
          <a:r>
            <a:rPr lang="en-US" dirty="0"/>
            <a:t>Change OS to Windows Server 2008 R2 or later (very difficult)</a:t>
          </a:r>
        </a:p>
      </dgm:t>
    </dgm:pt>
    <dgm:pt modelId="{83D860A0-1836-493E-A077-4C3361C3B955}" type="parTrans" cxnId="{92CD739B-2B6A-4C35-A8B0-D10AACFA2DB0}">
      <dgm:prSet/>
      <dgm:spPr/>
      <dgm:t>
        <a:bodyPr/>
        <a:lstStyle/>
        <a:p>
          <a:endParaRPr lang="en-US"/>
        </a:p>
      </dgm:t>
    </dgm:pt>
    <dgm:pt modelId="{1048ED3B-4F87-4546-8059-BEE8F77F0C4E}" type="sibTrans" cxnId="{92CD739B-2B6A-4C35-A8B0-D10AACFA2DB0}">
      <dgm:prSet/>
      <dgm:spPr/>
      <dgm:t>
        <a:bodyPr/>
        <a:lstStyle/>
        <a:p>
          <a:endParaRPr lang="en-US"/>
        </a:p>
      </dgm:t>
    </dgm:pt>
    <dgm:pt modelId="{C3BD8C62-78B8-4D33-B228-08C41B4ED7C4}">
      <dgm:prSet/>
      <dgm:spPr>
        <a:solidFill>
          <a:srgbClr val="FFC000"/>
        </a:solidFill>
      </dgm:spPr>
      <dgm:t>
        <a:bodyPr/>
        <a:lstStyle/>
        <a:p>
          <a:r>
            <a:rPr lang="en-US" dirty="0"/>
            <a:t>Upgrade .Net version to 3.5.1 or greater (not difficult)</a:t>
          </a:r>
        </a:p>
      </dgm:t>
    </dgm:pt>
    <dgm:pt modelId="{A2818538-3810-4E64-8C78-D21EF368070B}" type="parTrans" cxnId="{EAEB3653-F47B-497A-AE44-A3E3F8B587B9}">
      <dgm:prSet/>
      <dgm:spPr/>
      <dgm:t>
        <a:bodyPr/>
        <a:lstStyle/>
        <a:p>
          <a:endParaRPr lang="en-US"/>
        </a:p>
      </dgm:t>
    </dgm:pt>
    <dgm:pt modelId="{F254472A-70FF-4D86-9B9E-9F0433067DD2}" type="sibTrans" cxnId="{EAEB3653-F47B-497A-AE44-A3E3F8B587B9}">
      <dgm:prSet/>
      <dgm:spPr/>
      <dgm:t>
        <a:bodyPr/>
        <a:lstStyle/>
        <a:p>
          <a:endParaRPr lang="en-US"/>
        </a:p>
      </dgm:t>
    </dgm:pt>
    <dgm:pt modelId="{5069F935-ED37-4BD2-8EC9-21E6C490CDF8}">
      <dgm:prSet/>
      <dgm:spPr>
        <a:solidFill>
          <a:srgbClr val="00B050"/>
        </a:solidFill>
      </dgm:spPr>
      <dgm:t>
        <a:bodyPr/>
        <a:lstStyle/>
        <a:p>
          <a:r>
            <a:rPr lang="en-US" dirty="0"/>
            <a:t>Compute Optimization</a:t>
          </a:r>
        </a:p>
      </dgm:t>
    </dgm:pt>
    <dgm:pt modelId="{CFDFF27F-A0EA-40C0-B849-E4FC88F02358}" type="parTrans" cxnId="{A349FB99-C6C2-4602-859D-ACD68107E7A9}">
      <dgm:prSet/>
      <dgm:spPr/>
      <dgm:t>
        <a:bodyPr/>
        <a:lstStyle/>
        <a:p>
          <a:endParaRPr lang="en-US"/>
        </a:p>
      </dgm:t>
    </dgm:pt>
    <dgm:pt modelId="{06969892-6BE8-4EFC-938D-7D9D1894D173}" type="sibTrans" cxnId="{A349FB99-C6C2-4602-859D-ACD68107E7A9}">
      <dgm:prSet/>
      <dgm:spPr/>
      <dgm:t>
        <a:bodyPr/>
        <a:lstStyle/>
        <a:p>
          <a:endParaRPr lang="en-US"/>
        </a:p>
      </dgm:t>
    </dgm:pt>
    <dgm:pt modelId="{31B0CA3B-6A8C-4D66-849E-0BE7B8B76E8C}">
      <dgm:prSet/>
      <dgm:spPr>
        <a:solidFill>
          <a:srgbClr val="00B050"/>
        </a:solidFill>
      </dgm:spPr>
      <dgm:t>
        <a:bodyPr/>
        <a:lstStyle/>
        <a:p>
          <a:r>
            <a:rPr lang="en-US" dirty="0"/>
            <a:t>…etc.</a:t>
          </a:r>
        </a:p>
      </dgm:t>
    </dgm:pt>
    <dgm:pt modelId="{5C140D4C-2E2D-42A7-B58F-5456994718F7}" type="parTrans" cxnId="{D327C4D5-AD10-4471-A52D-06EAD1EC1F06}">
      <dgm:prSet/>
      <dgm:spPr/>
      <dgm:t>
        <a:bodyPr/>
        <a:lstStyle/>
        <a:p>
          <a:endParaRPr lang="en-US"/>
        </a:p>
      </dgm:t>
    </dgm:pt>
    <dgm:pt modelId="{5AEA2621-0804-43A5-B232-AFBE1616DFB7}" type="sibTrans" cxnId="{D327C4D5-AD10-4471-A52D-06EAD1EC1F06}">
      <dgm:prSet/>
      <dgm:spPr/>
      <dgm:t>
        <a:bodyPr/>
        <a:lstStyle/>
        <a:p>
          <a:endParaRPr lang="en-US"/>
        </a:p>
      </dgm:t>
    </dgm:pt>
    <dgm:pt modelId="{049713C2-44C7-4528-8A0F-67515EFAE0F0}">
      <dgm:prSet/>
      <dgm:spPr>
        <a:solidFill>
          <a:srgbClr val="00B050"/>
        </a:solidFill>
      </dgm:spPr>
      <dgm:t>
        <a:bodyPr/>
        <a:lstStyle/>
        <a:p>
          <a:r>
            <a:rPr lang="en-US" dirty="0"/>
            <a:t>Storage Optimization</a:t>
          </a:r>
        </a:p>
      </dgm:t>
    </dgm:pt>
    <dgm:pt modelId="{DDC37C6E-A6E4-42BE-B4C6-967E59C71761}" type="parTrans" cxnId="{9E36C3A9-1F11-4C2D-9446-A4C7C053D159}">
      <dgm:prSet/>
      <dgm:spPr/>
      <dgm:t>
        <a:bodyPr/>
        <a:lstStyle/>
        <a:p>
          <a:endParaRPr lang="en-US"/>
        </a:p>
      </dgm:t>
    </dgm:pt>
    <dgm:pt modelId="{986BC5EA-D22E-4D27-8D8F-0FB1E4176392}" type="sibTrans" cxnId="{9E36C3A9-1F11-4C2D-9446-A4C7C053D159}">
      <dgm:prSet/>
      <dgm:spPr/>
      <dgm:t>
        <a:bodyPr/>
        <a:lstStyle/>
        <a:p>
          <a:endParaRPr lang="en-US"/>
        </a:p>
      </dgm:t>
    </dgm:pt>
    <dgm:pt modelId="{4D7D38F7-5BA0-4F0B-8BCC-0B94411955A0}" type="pres">
      <dgm:prSet presAssocID="{2847CB80-C968-40A8-A10F-D0F89977239B}" presName="diagram" presStyleCnt="0">
        <dgm:presLayoutVars>
          <dgm:dir/>
          <dgm:resizeHandles val="exact"/>
        </dgm:presLayoutVars>
      </dgm:prSet>
      <dgm:spPr/>
    </dgm:pt>
    <dgm:pt modelId="{E4EDA768-7C58-41A2-A0AF-0569A3F161C6}" type="pres">
      <dgm:prSet presAssocID="{BBBF5888-706E-47E6-B536-443F7AEB2680}" presName="node" presStyleLbl="node1" presStyleIdx="0" presStyleCnt="5">
        <dgm:presLayoutVars>
          <dgm:bulletEnabled val="1"/>
        </dgm:presLayoutVars>
      </dgm:prSet>
      <dgm:spPr/>
    </dgm:pt>
    <dgm:pt modelId="{01047C1A-D435-471B-B387-E94DF8AFB78A}" type="pres">
      <dgm:prSet presAssocID="{1048ED3B-4F87-4546-8059-BEE8F77F0C4E}" presName="sibTrans" presStyleCnt="0"/>
      <dgm:spPr/>
    </dgm:pt>
    <dgm:pt modelId="{93F07671-10A0-48E3-85C0-BB1A55F0F6CE}" type="pres">
      <dgm:prSet presAssocID="{C3BD8C62-78B8-4D33-B228-08C41B4ED7C4}" presName="node" presStyleLbl="node1" presStyleIdx="1" presStyleCnt="5">
        <dgm:presLayoutVars>
          <dgm:bulletEnabled val="1"/>
        </dgm:presLayoutVars>
      </dgm:prSet>
      <dgm:spPr/>
    </dgm:pt>
    <dgm:pt modelId="{37001E77-02B1-48CC-8D07-FC9FFD373537}" type="pres">
      <dgm:prSet presAssocID="{F254472A-70FF-4D86-9B9E-9F0433067DD2}" presName="sibTrans" presStyleCnt="0"/>
      <dgm:spPr/>
    </dgm:pt>
    <dgm:pt modelId="{5B170CFD-AC90-4D37-B0E6-9919DF4EF3A8}" type="pres">
      <dgm:prSet presAssocID="{5069F935-ED37-4BD2-8EC9-21E6C490CDF8}" presName="node" presStyleLbl="node1" presStyleIdx="2" presStyleCnt="5">
        <dgm:presLayoutVars>
          <dgm:bulletEnabled val="1"/>
        </dgm:presLayoutVars>
      </dgm:prSet>
      <dgm:spPr/>
    </dgm:pt>
    <dgm:pt modelId="{8CEB65BD-54D8-4893-B962-AFCC92627279}" type="pres">
      <dgm:prSet presAssocID="{06969892-6BE8-4EFC-938D-7D9D1894D173}" presName="sibTrans" presStyleCnt="0"/>
      <dgm:spPr/>
    </dgm:pt>
    <dgm:pt modelId="{FEABE3F9-1014-4A19-BBEF-70E0893E14CF}" type="pres">
      <dgm:prSet presAssocID="{049713C2-44C7-4528-8A0F-67515EFAE0F0}" presName="node" presStyleLbl="node1" presStyleIdx="3" presStyleCnt="5">
        <dgm:presLayoutVars>
          <dgm:bulletEnabled val="1"/>
        </dgm:presLayoutVars>
      </dgm:prSet>
      <dgm:spPr/>
    </dgm:pt>
    <dgm:pt modelId="{81C6E6CD-13E5-4542-9E9B-017C8DDE9E8E}" type="pres">
      <dgm:prSet presAssocID="{986BC5EA-D22E-4D27-8D8F-0FB1E4176392}" presName="sibTrans" presStyleCnt="0"/>
      <dgm:spPr/>
    </dgm:pt>
    <dgm:pt modelId="{DA58EB4A-4BAD-4288-B36E-ABE7B67B2E70}" type="pres">
      <dgm:prSet presAssocID="{31B0CA3B-6A8C-4D66-849E-0BE7B8B76E8C}" presName="node" presStyleLbl="node1" presStyleIdx="4" presStyleCnt="5">
        <dgm:presLayoutVars>
          <dgm:bulletEnabled val="1"/>
        </dgm:presLayoutVars>
      </dgm:prSet>
      <dgm:spPr/>
    </dgm:pt>
  </dgm:ptLst>
  <dgm:cxnLst>
    <dgm:cxn modelId="{A651C605-507F-4F55-BC30-644FB34A7A5D}" type="presOf" srcId="{BBBF5888-706E-47E6-B536-443F7AEB2680}" destId="{E4EDA768-7C58-41A2-A0AF-0569A3F161C6}" srcOrd="0" destOrd="0" presId="urn:microsoft.com/office/officeart/2005/8/layout/default"/>
    <dgm:cxn modelId="{129C3419-A914-47DD-938D-48F88DA3E534}" type="presOf" srcId="{5069F935-ED37-4BD2-8EC9-21E6C490CDF8}" destId="{5B170CFD-AC90-4D37-B0E6-9919DF4EF3A8}" srcOrd="0" destOrd="0" presId="urn:microsoft.com/office/officeart/2005/8/layout/default"/>
    <dgm:cxn modelId="{CA394E42-89F1-4DF7-942F-0A9CE2E87017}" type="presOf" srcId="{049713C2-44C7-4528-8A0F-67515EFAE0F0}" destId="{FEABE3F9-1014-4A19-BBEF-70E0893E14CF}" srcOrd="0" destOrd="0" presId="urn:microsoft.com/office/officeart/2005/8/layout/default"/>
    <dgm:cxn modelId="{EAEB3653-F47B-497A-AE44-A3E3F8B587B9}" srcId="{2847CB80-C968-40A8-A10F-D0F89977239B}" destId="{C3BD8C62-78B8-4D33-B228-08C41B4ED7C4}" srcOrd="1" destOrd="0" parTransId="{A2818538-3810-4E64-8C78-D21EF368070B}" sibTransId="{F254472A-70FF-4D86-9B9E-9F0433067DD2}"/>
    <dgm:cxn modelId="{A349FB99-C6C2-4602-859D-ACD68107E7A9}" srcId="{2847CB80-C968-40A8-A10F-D0F89977239B}" destId="{5069F935-ED37-4BD2-8EC9-21E6C490CDF8}" srcOrd="2" destOrd="0" parTransId="{CFDFF27F-A0EA-40C0-B849-E4FC88F02358}" sibTransId="{06969892-6BE8-4EFC-938D-7D9D1894D173}"/>
    <dgm:cxn modelId="{92CD739B-2B6A-4C35-A8B0-D10AACFA2DB0}" srcId="{2847CB80-C968-40A8-A10F-D0F89977239B}" destId="{BBBF5888-706E-47E6-B536-443F7AEB2680}" srcOrd="0" destOrd="0" parTransId="{83D860A0-1836-493E-A077-4C3361C3B955}" sibTransId="{1048ED3B-4F87-4546-8059-BEE8F77F0C4E}"/>
    <dgm:cxn modelId="{68E5E19E-304A-4C23-9E68-79B12F734367}" type="presOf" srcId="{2847CB80-C968-40A8-A10F-D0F89977239B}" destId="{4D7D38F7-5BA0-4F0B-8BCC-0B94411955A0}" srcOrd="0" destOrd="0" presId="urn:microsoft.com/office/officeart/2005/8/layout/default"/>
    <dgm:cxn modelId="{9E36C3A9-1F11-4C2D-9446-A4C7C053D159}" srcId="{2847CB80-C968-40A8-A10F-D0F89977239B}" destId="{049713C2-44C7-4528-8A0F-67515EFAE0F0}" srcOrd="3" destOrd="0" parTransId="{DDC37C6E-A6E4-42BE-B4C6-967E59C71761}" sibTransId="{986BC5EA-D22E-4D27-8D8F-0FB1E4176392}"/>
    <dgm:cxn modelId="{D327C4D5-AD10-4471-A52D-06EAD1EC1F06}" srcId="{2847CB80-C968-40A8-A10F-D0F89977239B}" destId="{31B0CA3B-6A8C-4D66-849E-0BE7B8B76E8C}" srcOrd="4" destOrd="0" parTransId="{5C140D4C-2E2D-42A7-B58F-5456994718F7}" sibTransId="{5AEA2621-0804-43A5-B232-AFBE1616DFB7}"/>
    <dgm:cxn modelId="{B6492AD9-B2C5-4FB8-90AA-E73CA81C91BF}" type="presOf" srcId="{31B0CA3B-6A8C-4D66-849E-0BE7B8B76E8C}" destId="{DA58EB4A-4BAD-4288-B36E-ABE7B67B2E70}" srcOrd="0" destOrd="0" presId="urn:microsoft.com/office/officeart/2005/8/layout/default"/>
    <dgm:cxn modelId="{D12ED7ED-BF3C-4E30-8916-D50D5242B7BD}" type="presOf" srcId="{C3BD8C62-78B8-4D33-B228-08C41B4ED7C4}" destId="{93F07671-10A0-48E3-85C0-BB1A55F0F6CE}" srcOrd="0" destOrd="0" presId="urn:microsoft.com/office/officeart/2005/8/layout/default"/>
    <dgm:cxn modelId="{D4DD43A9-3F7E-4718-9213-F0AD9B4AFAA7}" type="presParOf" srcId="{4D7D38F7-5BA0-4F0B-8BCC-0B94411955A0}" destId="{E4EDA768-7C58-41A2-A0AF-0569A3F161C6}" srcOrd="0" destOrd="0" presId="urn:microsoft.com/office/officeart/2005/8/layout/default"/>
    <dgm:cxn modelId="{AFCFE3DD-90A4-4FD1-A512-F3EF1EC810E6}" type="presParOf" srcId="{4D7D38F7-5BA0-4F0B-8BCC-0B94411955A0}" destId="{01047C1A-D435-471B-B387-E94DF8AFB78A}" srcOrd="1" destOrd="0" presId="urn:microsoft.com/office/officeart/2005/8/layout/default"/>
    <dgm:cxn modelId="{40809BD6-FC0A-4CD5-A4C3-97A97549482E}" type="presParOf" srcId="{4D7D38F7-5BA0-4F0B-8BCC-0B94411955A0}" destId="{93F07671-10A0-48E3-85C0-BB1A55F0F6CE}" srcOrd="2" destOrd="0" presId="urn:microsoft.com/office/officeart/2005/8/layout/default"/>
    <dgm:cxn modelId="{28875EA5-EFDD-48F3-A753-159DFBB413E1}" type="presParOf" srcId="{4D7D38F7-5BA0-4F0B-8BCC-0B94411955A0}" destId="{37001E77-02B1-48CC-8D07-FC9FFD373537}" srcOrd="3" destOrd="0" presId="urn:microsoft.com/office/officeart/2005/8/layout/default"/>
    <dgm:cxn modelId="{7D735D65-BA26-42C0-8477-E30DE0793429}" type="presParOf" srcId="{4D7D38F7-5BA0-4F0B-8BCC-0B94411955A0}" destId="{5B170CFD-AC90-4D37-B0E6-9919DF4EF3A8}" srcOrd="4" destOrd="0" presId="urn:microsoft.com/office/officeart/2005/8/layout/default"/>
    <dgm:cxn modelId="{EC29C65A-4229-40CC-B84F-7EF0D9384B81}" type="presParOf" srcId="{4D7D38F7-5BA0-4F0B-8BCC-0B94411955A0}" destId="{8CEB65BD-54D8-4893-B962-AFCC92627279}" srcOrd="5" destOrd="0" presId="urn:microsoft.com/office/officeart/2005/8/layout/default"/>
    <dgm:cxn modelId="{0F1B88B3-0675-4CD3-8C68-9BE95140C8CC}" type="presParOf" srcId="{4D7D38F7-5BA0-4F0B-8BCC-0B94411955A0}" destId="{FEABE3F9-1014-4A19-BBEF-70E0893E14CF}" srcOrd="6" destOrd="0" presId="urn:microsoft.com/office/officeart/2005/8/layout/default"/>
    <dgm:cxn modelId="{38391CA3-D878-450B-8683-C05D26BFF996}" type="presParOf" srcId="{4D7D38F7-5BA0-4F0B-8BCC-0B94411955A0}" destId="{81C6E6CD-13E5-4542-9E9B-017C8DDE9E8E}" srcOrd="7" destOrd="0" presId="urn:microsoft.com/office/officeart/2005/8/layout/default"/>
    <dgm:cxn modelId="{CFAD98DD-D306-48DC-B528-36D55517578A}" type="presParOf" srcId="{4D7D38F7-5BA0-4F0B-8BCC-0B94411955A0}" destId="{DA58EB4A-4BAD-4288-B36E-ABE7B67B2E70}"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DA768-7C58-41A2-A0AF-0569A3F161C6}">
      <dsp:nvSpPr>
        <dsp:cNvPr id="0" name=""/>
        <dsp:cNvSpPr/>
      </dsp:nvSpPr>
      <dsp:spPr>
        <a:xfrm>
          <a:off x="250918" y="2438"/>
          <a:ext cx="1199490" cy="71969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Guest OS Version</a:t>
          </a:r>
        </a:p>
      </dsp:txBody>
      <dsp:txXfrm>
        <a:off x="250918" y="2438"/>
        <a:ext cx="1199490" cy="719694"/>
      </dsp:txXfrm>
    </dsp:sp>
    <dsp:sp modelId="{71168C55-DEB1-4E9C-AE43-F718F11B439F}">
      <dsp:nvSpPr>
        <dsp:cNvPr id="0" name=""/>
        <dsp:cNvSpPr/>
      </dsp:nvSpPr>
      <dsp:spPr>
        <a:xfrm>
          <a:off x="1570357" y="2438"/>
          <a:ext cx="1199490" cy="719694"/>
        </a:xfrm>
        <a:prstGeom prst="rect">
          <a:avLst/>
        </a:prstGeom>
        <a:solidFill>
          <a:schemeClr val="accent4">
            <a:hueOff val="394675"/>
            <a:satOff val="-4042"/>
            <a:lumOff val="-22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General Disk Requirements</a:t>
          </a:r>
        </a:p>
      </dsp:txBody>
      <dsp:txXfrm>
        <a:off x="1570357" y="2438"/>
        <a:ext cx="1199490" cy="719694"/>
      </dsp:txXfrm>
    </dsp:sp>
    <dsp:sp modelId="{174D306F-C201-4693-ABF4-99E3633D0F75}">
      <dsp:nvSpPr>
        <dsp:cNvPr id="0" name=""/>
        <dsp:cNvSpPr/>
      </dsp:nvSpPr>
      <dsp:spPr>
        <a:xfrm>
          <a:off x="2889797" y="2438"/>
          <a:ext cx="1199490" cy="719694"/>
        </a:xfrm>
        <a:prstGeom prst="rect">
          <a:avLst/>
        </a:prstGeom>
        <a:solidFill>
          <a:schemeClr val="accent4">
            <a:hueOff val="789350"/>
            <a:satOff val="-8084"/>
            <a:lumOff val="-45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Windows OS Requirements</a:t>
          </a:r>
        </a:p>
      </dsp:txBody>
      <dsp:txXfrm>
        <a:off x="2889797" y="2438"/>
        <a:ext cx="1199490" cy="719694"/>
      </dsp:txXfrm>
    </dsp:sp>
    <dsp:sp modelId="{BCF041CE-85C2-4463-B212-67934CB2813E}">
      <dsp:nvSpPr>
        <dsp:cNvPr id="0" name=""/>
        <dsp:cNvSpPr/>
      </dsp:nvSpPr>
      <dsp:spPr>
        <a:xfrm>
          <a:off x="250918" y="842081"/>
          <a:ext cx="1199490" cy="719694"/>
        </a:xfrm>
        <a:prstGeom prst="rect">
          <a:avLst/>
        </a:prstGeom>
        <a:solidFill>
          <a:schemeClr val="accent4">
            <a:hueOff val="1184024"/>
            <a:satOff val="-12126"/>
            <a:lumOff val="-68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Hypervisor Requriements</a:t>
          </a:r>
        </a:p>
      </dsp:txBody>
      <dsp:txXfrm>
        <a:off x="250918" y="842081"/>
        <a:ext cx="1199490" cy="719694"/>
      </dsp:txXfrm>
    </dsp:sp>
    <dsp:sp modelId="{7DA1BE7F-3704-40E7-A016-365EC69183CE}">
      <dsp:nvSpPr>
        <dsp:cNvPr id="0" name=""/>
        <dsp:cNvSpPr/>
      </dsp:nvSpPr>
      <dsp:spPr>
        <a:xfrm>
          <a:off x="1570357" y="842081"/>
          <a:ext cx="1199490" cy="719694"/>
        </a:xfrm>
        <a:prstGeom prst="rect">
          <a:avLst/>
        </a:prstGeom>
        <a:solidFill>
          <a:schemeClr val="accent4">
            <a:hueOff val="1578699"/>
            <a:satOff val="-16168"/>
            <a:lumOff val="-91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Disk Space Requirements</a:t>
          </a:r>
        </a:p>
      </dsp:txBody>
      <dsp:txXfrm>
        <a:off x="1570357" y="842081"/>
        <a:ext cx="1199490" cy="719694"/>
      </dsp:txXfrm>
    </dsp:sp>
    <dsp:sp modelId="{186793EB-BCA7-4F18-8B3A-D585B7100D20}">
      <dsp:nvSpPr>
        <dsp:cNvPr id="0" name=""/>
        <dsp:cNvSpPr/>
      </dsp:nvSpPr>
      <dsp:spPr>
        <a:xfrm>
          <a:off x="2889797" y="842081"/>
          <a:ext cx="1199490" cy="719694"/>
        </a:xfrm>
        <a:prstGeom prst="rect">
          <a:avLst/>
        </a:prstGeom>
        <a:solidFill>
          <a:schemeClr val="accent4">
            <a:hueOff val="1973374"/>
            <a:satOff val="-20210"/>
            <a:lumOff val="-114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.NET Version Requirements</a:t>
          </a:r>
        </a:p>
      </dsp:txBody>
      <dsp:txXfrm>
        <a:off x="2889797" y="842081"/>
        <a:ext cx="1199490" cy="719694"/>
      </dsp:txXfrm>
    </dsp:sp>
    <dsp:sp modelId="{F11680EB-DB74-4F86-AF6A-1EDB12A21910}">
      <dsp:nvSpPr>
        <dsp:cNvPr id="0" name=""/>
        <dsp:cNvSpPr/>
      </dsp:nvSpPr>
      <dsp:spPr>
        <a:xfrm>
          <a:off x="250918" y="1681725"/>
          <a:ext cx="1199490" cy="719694"/>
        </a:xfrm>
        <a:prstGeom prst="rect">
          <a:avLst/>
        </a:prstGeom>
        <a:solidFill>
          <a:schemeClr val="accent4">
            <a:hueOff val="2368049"/>
            <a:satOff val="-24252"/>
            <a:lumOff val="-137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Machine Name Length Requirements</a:t>
          </a:r>
        </a:p>
      </dsp:txBody>
      <dsp:txXfrm>
        <a:off x="250918" y="1681725"/>
        <a:ext cx="1199490" cy="719694"/>
      </dsp:txXfrm>
    </dsp:sp>
    <dsp:sp modelId="{5F9AA3FC-6BAD-4D74-B990-BDFF7439C0B2}">
      <dsp:nvSpPr>
        <dsp:cNvPr id="0" name=""/>
        <dsp:cNvSpPr/>
      </dsp:nvSpPr>
      <dsp:spPr>
        <a:xfrm>
          <a:off x="1570357" y="1681725"/>
          <a:ext cx="1199490" cy="719694"/>
        </a:xfrm>
        <a:prstGeom prst="rect">
          <a:avLst/>
        </a:prstGeom>
        <a:solidFill>
          <a:schemeClr val="accent4">
            <a:hueOff val="2762723"/>
            <a:satOff val="-28294"/>
            <a:lumOff val="-160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Boot Software Requirements</a:t>
          </a:r>
        </a:p>
      </dsp:txBody>
      <dsp:txXfrm>
        <a:off x="1570357" y="1681725"/>
        <a:ext cx="1199490" cy="719694"/>
      </dsp:txXfrm>
    </dsp:sp>
    <dsp:sp modelId="{9B0A27E1-8D10-4EC5-B2D1-E7FD459BBB1C}">
      <dsp:nvSpPr>
        <dsp:cNvPr id="0" name=""/>
        <dsp:cNvSpPr/>
      </dsp:nvSpPr>
      <dsp:spPr>
        <a:xfrm>
          <a:off x="2889797" y="1681725"/>
          <a:ext cx="1199490" cy="719694"/>
        </a:xfrm>
        <a:prstGeom prst="rect">
          <a:avLst/>
        </a:prstGeom>
        <a:solidFill>
          <a:schemeClr val="accent4">
            <a:hueOff val="3157398"/>
            <a:satOff val="-32336"/>
            <a:lumOff val="-183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VMware Tools Installed</a:t>
          </a:r>
        </a:p>
      </dsp:txBody>
      <dsp:txXfrm>
        <a:off x="2889797" y="1681725"/>
        <a:ext cx="1199490" cy="719694"/>
      </dsp:txXfrm>
    </dsp:sp>
    <dsp:sp modelId="{B04BFC0A-A0CC-4066-9D32-A630F234D4AF}">
      <dsp:nvSpPr>
        <dsp:cNvPr id="0" name=""/>
        <dsp:cNvSpPr/>
      </dsp:nvSpPr>
      <dsp:spPr>
        <a:xfrm>
          <a:off x="1570357" y="2521368"/>
          <a:ext cx="1199490" cy="719694"/>
        </a:xfrm>
        <a:prstGeom prst="rect">
          <a:avLst/>
        </a:prstGeom>
        <a:solidFill>
          <a:schemeClr val="accent4">
            <a:hueOff val="3552073"/>
            <a:satOff val="-36378"/>
            <a:lumOff val="-205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Linux System Requirements</a:t>
          </a:r>
        </a:p>
      </dsp:txBody>
      <dsp:txXfrm>
        <a:off x="1570357" y="2521368"/>
        <a:ext cx="1199490" cy="719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DA768-7C58-41A2-A0AF-0569A3F161C6}">
      <dsp:nvSpPr>
        <dsp:cNvPr id="0" name=""/>
        <dsp:cNvSpPr/>
      </dsp:nvSpPr>
      <dsp:spPr>
        <a:xfrm>
          <a:off x="244136" y="565"/>
          <a:ext cx="1203729" cy="722237"/>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Change OS to Windows Server 2008 R2 or later (very difficult)</a:t>
          </a:r>
        </a:p>
      </dsp:txBody>
      <dsp:txXfrm>
        <a:off x="244136" y="565"/>
        <a:ext cx="1203729" cy="722237"/>
      </dsp:txXfrm>
    </dsp:sp>
    <dsp:sp modelId="{93F07671-10A0-48E3-85C0-BB1A55F0F6CE}">
      <dsp:nvSpPr>
        <dsp:cNvPr id="0" name=""/>
        <dsp:cNvSpPr/>
      </dsp:nvSpPr>
      <dsp:spPr>
        <a:xfrm>
          <a:off x="1568238" y="565"/>
          <a:ext cx="1203729" cy="722237"/>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Upgrade .Net version to 3.5.1 or greater (not difficult)</a:t>
          </a:r>
        </a:p>
      </dsp:txBody>
      <dsp:txXfrm>
        <a:off x="1568238" y="565"/>
        <a:ext cx="1203729" cy="722237"/>
      </dsp:txXfrm>
    </dsp:sp>
    <dsp:sp modelId="{5B170CFD-AC90-4D37-B0E6-9919DF4EF3A8}">
      <dsp:nvSpPr>
        <dsp:cNvPr id="0" name=""/>
        <dsp:cNvSpPr/>
      </dsp:nvSpPr>
      <dsp:spPr>
        <a:xfrm>
          <a:off x="2892340" y="565"/>
          <a:ext cx="1203729" cy="72223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Compute Optimization</a:t>
          </a:r>
        </a:p>
      </dsp:txBody>
      <dsp:txXfrm>
        <a:off x="2892340" y="565"/>
        <a:ext cx="1203729" cy="722237"/>
      </dsp:txXfrm>
    </dsp:sp>
    <dsp:sp modelId="{FEABE3F9-1014-4A19-BBEF-70E0893E14CF}">
      <dsp:nvSpPr>
        <dsp:cNvPr id="0" name=""/>
        <dsp:cNvSpPr/>
      </dsp:nvSpPr>
      <dsp:spPr>
        <a:xfrm>
          <a:off x="906187" y="843175"/>
          <a:ext cx="1203729" cy="72223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Storage Optimization</a:t>
          </a:r>
        </a:p>
      </dsp:txBody>
      <dsp:txXfrm>
        <a:off x="906187" y="843175"/>
        <a:ext cx="1203729" cy="722237"/>
      </dsp:txXfrm>
    </dsp:sp>
    <dsp:sp modelId="{DA58EB4A-4BAD-4288-B36E-ABE7B67B2E70}">
      <dsp:nvSpPr>
        <dsp:cNvPr id="0" name=""/>
        <dsp:cNvSpPr/>
      </dsp:nvSpPr>
      <dsp:spPr>
        <a:xfrm>
          <a:off x="2230289" y="843175"/>
          <a:ext cx="1203729" cy="72223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…etc.</a:t>
          </a:r>
        </a:p>
      </dsp:txBody>
      <dsp:txXfrm>
        <a:off x="2230289" y="843175"/>
        <a:ext cx="1203729" cy="72223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07C94-5845-4B46-9429-99080CC2B25E}" type="datetimeFigureOut">
              <a:rPr lang="en-US" smtClean="0"/>
              <a:t>9/17/2018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724A3-8D23-415C-96F2-F50C64D26F97}" type="slidenum">
              <a:rPr lang="en-US" smtClean="0"/>
              <a:t>‹#›</a:t>
            </a:fld>
            <a:endParaRPr lang="en-US"/>
          </a:p>
        </p:txBody>
      </p:sp>
    </p:spTree>
    <p:extLst>
      <p:ext uri="{BB962C8B-B14F-4D97-AF65-F5344CB8AC3E}">
        <p14:creationId xmlns:p14="http://schemas.microsoft.com/office/powerpoint/2010/main" val="377103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zure.microsoft.com/en-us/features/cloud-shell/" TargetMode="External"/><Relationship Id="rId3" Type="http://schemas.openxmlformats.org/officeDocument/2006/relationships/hyperlink" Target="https://docs.microsoft.com/en-us/nodejs/azure/" TargetMode="External"/><Relationship Id="rId7" Type="http://schemas.openxmlformats.org/officeDocument/2006/relationships/hyperlink" Target="https://azure.microsoft.com/en-us/features/azure-porta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zure.microsoft.com/en-us/services/" TargetMode="External"/><Relationship Id="rId5" Type="http://schemas.openxmlformats.org/officeDocument/2006/relationships/hyperlink" Target="https://docs.microsoft.com/en-us/dotnet/azure/" TargetMode="External"/><Relationship Id="rId4" Type="http://schemas.openxmlformats.org/officeDocument/2006/relationships/hyperlink" Target="https://docs.microsoft.com/en-us/java/azure/" TargetMode="External"/><Relationship Id="rId9" Type="http://schemas.openxmlformats.org/officeDocument/2006/relationships/hyperlink" Target="https://azure.microsoft.com/en-us/services/visual-studio-team-servic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8718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Azure Stack: an extension of Azure</a:t>
            </a:r>
          </a:p>
          <a:p>
            <a:pPr marL="0" indent="0">
              <a:buFont typeface="Arial" panose="020B0604020202020204" pitchFamily="34" charset="0"/>
              <a:buNone/>
            </a:pPr>
            <a:endParaRPr lang="en-US" b="1"/>
          </a:p>
          <a:p>
            <a:pPr marL="171450" indent="-171450">
              <a:buFont typeface="Arial" panose="020B0604020202020204" pitchFamily="34" charset="0"/>
              <a:buChar char="•"/>
            </a:pPr>
            <a:r>
              <a:rPr lang="en-US"/>
              <a:t>One important aspect of the hybrid approach is Azure Stack.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is Azure Stack? </a:t>
            </a:r>
          </a:p>
          <a:p>
            <a:pPr marL="171450" indent="-171450">
              <a:buFont typeface="Arial" panose="020B0604020202020204" pitchFamily="34" charset="0"/>
              <a:buChar char="•"/>
            </a:pPr>
            <a:r>
              <a:rPr lang="en-US"/>
              <a:t>It’s the code of Azure that is instantiated on a small footprint, a on-premises server stack. </a:t>
            </a:r>
          </a:p>
          <a:p>
            <a:pPr marL="171450" indent="-171450">
              <a:buFont typeface="Arial" panose="020B0604020202020204" pitchFamily="34" charset="0"/>
              <a:buChar char="•"/>
            </a:pPr>
            <a:r>
              <a:rPr lang="en-US"/>
              <a:t>You can build applications using the same APIs, same capabilities, and the same management portal. </a:t>
            </a:r>
          </a:p>
          <a:p>
            <a:pPr marL="171450" indent="-171450">
              <a:buFont typeface="Arial" panose="020B0604020202020204" pitchFamily="34" charset="0"/>
              <a:buChar char="•"/>
            </a:pPr>
            <a:r>
              <a:rPr lang="en-US"/>
              <a:t>There are three reasons you may want to do that:</a:t>
            </a:r>
          </a:p>
          <a:p>
            <a:pPr marL="628650" lvl="1" indent="-171450">
              <a:buFont typeface="Arial" panose="020B0604020202020204" pitchFamily="34" charset="0"/>
              <a:buChar char="•"/>
            </a:pPr>
            <a:r>
              <a:rPr lang="en-US"/>
              <a:t>First, the disconnected and edge scenarios. </a:t>
            </a:r>
          </a:p>
          <a:p>
            <a:pPr marL="628650" lvl="1" indent="-171450">
              <a:buFont typeface="Arial" panose="020B0604020202020204" pitchFamily="34" charset="0"/>
              <a:buChar char="•"/>
            </a:pPr>
            <a:r>
              <a:rPr lang="en-US"/>
              <a:t>For example, cruise ships roaming the oceans that are not always connected, oil rigs in a remote situation that might not have high bandwidth. </a:t>
            </a:r>
          </a:p>
          <a:p>
            <a:pPr marL="628650" lvl="1" indent="-171450">
              <a:buFont typeface="Arial" panose="020B0604020202020204" pitchFamily="34" charset="0"/>
              <a:buChar char="•"/>
            </a:pPr>
            <a:r>
              <a:rPr lang="en-US"/>
              <a:t>Your application can run in Azure for connected environments and locally on Azure Stack for the disconnected environments.</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r>
              <a:rPr lang="en-US"/>
              <a:t>The second scenario is regulatory. </a:t>
            </a:r>
          </a:p>
          <a:p>
            <a:pPr marL="628650" lvl="1" indent="-171450">
              <a:buFont typeface="Arial" panose="020B0604020202020204" pitchFamily="34" charset="0"/>
              <a:buChar char="•"/>
            </a:pPr>
            <a:r>
              <a:rPr lang="en-US"/>
              <a:t>Where there are specific regulatory requirements about data leaving the country, but there is no Azure data center, you can have Azure Stack to meet local regulatory requirements.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last one is where you may want to move to cloud-first model but are limited due to restrictions such as having a mainframe application that cannot be moved to the cloud and you need to have it close to the cloud components.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Azure Stack is delivered as an integrated systems. It is delivered through hardware partners such as Dell and HP.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642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SQL services that connects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 </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657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Develop breakthrough apps with built-in intelligence</a:t>
            </a:r>
          </a:p>
          <a:p>
            <a:r>
              <a:rPr lang="en-US" dirty="0"/>
              <a:t>Take advantage of a comprehensive set of services, infrastructure, and tools to build AI-powered experiences including bots that naturally interact with users and built-in advanced analytics tools, such as R, to make faster predictions.</a:t>
            </a:r>
          </a:p>
          <a:p>
            <a:r>
              <a:rPr lang="en-US" dirty="0"/>
              <a:t>Elastically scale storage and performance with </a:t>
            </a:r>
            <a:r>
              <a:rPr lang="en-US" dirty="0">
                <a:hlinkClick r:id="rId3"/>
              </a:rPr>
              <a:t>Azure Cosmos DB</a:t>
            </a:r>
            <a:r>
              <a:rPr lang="en-US" dirty="0"/>
              <a:t>, the first globally distributed database service that delivers horizontal scale-out with guaranteed single digit millisecond latency.</a:t>
            </a:r>
          </a:p>
          <a:p>
            <a:r>
              <a:rPr lang="en-US" dirty="0"/>
              <a:t>Rest assured with managed service capabilities such as built-in monitoring, threat detection, automatic patching, and backups.</a:t>
            </a:r>
          </a:p>
          <a:p>
            <a:endParaRPr lang="en-US" dirty="0"/>
          </a:p>
          <a:p>
            <a:r>
              <a:rPr lang="en-US" b="1" dirty="0"/>
              <a:t>Expand your possibilities with an open platform</a:t>
            </a:r>
          </a:p>
          <a:p>
            <a:r>
              <a:rPr lang="en-US" dirty="0"/>
              <a:t>Build apps for any scenario with familiar technologies of your choice and a comprehensive set of data engines such as PostgreSQL, MySQL, MongoDB and Hadoop.</a:t>
            </a:r>
          </a:p>
          <a:p>
            <a:r>
              <a:rPr lang="en-US" dirty="0"/>
              <a:t>Leverage advanced analytics and AI services and tools such as Spark, and </a:t>
            </a:r>
            <a:r>
              <a:rPr lang="en-US" dirty="0" err="1"/>
              <a:t>Jupyter</a:t>
            </a:r>
            <a:r>
              <a:rPr lang="en-US" dirty="0"/>
              <a:t> Notebooks.</a:t>
            </a:r>
          </a:p>
          <a:p>
            <a:endParaRPr lang="en-US" dirty="0"/>
          </a:p>
          <a:p>
            <a:r>
              <a:rPr lang="en-US" b="1" dirty="0"/>
              <a:t>Build and deploy custom AI models at scale</a:t>
            </a:r>
          </a:p>
          <a:p>
            <a:r>
              <a:rPr lang="en-US" dirty="0"/>
              <a:t>Work across teams to build, test and manage different versions of your models in production with Azure Machine Learning Studio, Workbench, Experimentation, and Model management. Build rich AI applications with a family of GPUs `optimized for deep learning AI scenarios and run large-scale, massively parallel development with Azure Batch. Debug, test and deploy across platforms with Visual Studio Code.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5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Microsoft has been talking about trust in the cloud for a while and will continue to do so. </a:t>
            </a:r>
          </a:p>
          <a:p>
            <a:pPr marL="171450" indent="-171450">
              <a:buFont typeface="Arial" panose="020B0604020202020204" pitchFamily="34" charset="0"/>
              <a:buChar char="•"/>
            </a:pPr>
            <a:r>
              <a:rPr lang="en-US" dirty="0"/>
              <a:t>This is only a sampling of our compliance certifications, but we run the gamut. </a:t>
            </a:r>
          </a:p>
          <a:p>
            <a:pPr marL="171450" indent="-171450">
              <a:buFont typeface="Arial" panose="020B0604020202020204" pitchFamily="34" charset="0"/>
              <a:buChar char="•"/>
            </a:pPr>
            <a:r>
              <a:rPr lang="en-US" dirty="0"/>
              <a:t>Azure’s strengths are around security, privacy, and transparency around how we run the cloud.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71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179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Understand security state across on-premises and cloud workloads</a:t>
            </a:r>
          </a:p>
          <a:p>
            <a:r>
              <a:rPr lang="en-US" dirty="0"/>
              <a:t>Get a unified view of security across all of your on-premises and cloud workloads. Automatically discover and onboard new Azure resources, and apply security policies across your hybrid cloud workloads to ensure compliance with security standards. Collect, search, and analyze security data from a variety of sources, including firewalls and other partner solutions.</a:t>
            </a:r>
          </a:p>
          <a:p>
            <a:endParaRPr lang="en-US" dirty="0"/>
          </a:p>
          <a:p>
            <a:endParaRPr lang="en-US" dirty="0"/>
          </a:p>
          <a:p>
            <a:r>
              <a:rPr lang="en-US" b="1" dirty="0"/>
              <a:t>Find vulnerabilities and remediate quickly</a:t>
            </a:r>
          </a:p>
          <a:p>
            <a:r>
              <a:rPr lang="en-US" dirty="0"/>
              <a:t>Continuously monitor the security of your machines, networks, and Azure services using hundreds of built-in security assessments or create your own. Use actionable security recommendations to remediate issues before they can be exploited.</a:t>
            </a:r>
          </a:p>
          <a:p>
            <a:endParaRPr lang="en-US" dirty="0"/>
          </a:p>
          <a:p>
            <a:r>
              <a:rPr lang="en-US" b="1" dirty="0"/>
              <a:t>Limit your exposure to threats</a:t>
            </a:r>
          </a:p>
          <a:p>
            <a:r>
              <a:rPr lang="en-US" dirty="0"/>
              <a:t>Enable adaptive threat protections to reduce exposure to attacks. Block malware and other unwanted code by applying application controls adapted to your specific workloads and powered by machine learning. Enable just-in-time, controlled access to management ports on Azure VMs to drastically reduce surface area exposed to brute force and other network attacks.</a:t>
            </a:r>
          </a:p>
          <a:p>
            <a:endParaRPr lang="en-US" dirty="0"/>
          </a:p>
          <a:p>
            <a:endParaRPr lang="en-US" dirty="0"/>
          </a:p>
          <a:p>
            <a:r>
              <a:rPr lang="en-US" b="1" dirty="0"/>
              <a:t>Detect and respond swiftly to attacks</a:t>
            </a:r>
          </a:p>
          <a:p>
            <a:r>
              <a:rPr lang="en-US" dirty="0"/>
              <a:t>Use advanced analytics and the Microsoft Intelligent Security Graph to get an edge over evolving cyber attacks. Leverage built-in behavioral analytics and machine learning to identify attacks and zero-day exploits. Monitor networks, machines, and cloud services for incoming attacks and post-breach activity. Streamline investigation with interactive tools and contextual threat 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92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057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Marchitecture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broad overview of the 140+ azure services we have available for customer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are organized by Tools, Advanced workloads (PaaS), core infra (IaaS), and Azure Stack + hybrid.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not a complete listing of all the of the services, but highlights some of the key/main areas that customers need.</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9/17/2018 12:44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15751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 HANA might</a:t>
            </a:r>
            <a:r>
              <a:rPr lang="en-US" baseline="0" dirty="0"/>
              <a:t> be on the top of CIOs minds these days, but modernizing SAP environments doesn’t have to be just about the move to HANA. By bringing the benefits of the cloud into your SAP landscapes, you achieve significant cost savings and agility. This gets you one step closer to transformation even if you are planning on HANA transition down the road.</a:t>
            </a:r>
          </a:p>
          <a:p>
            <a:endParaRPr lang="en-US" dirty="0"/>
          </a:p>
          <a:p>
            <a:r>
              <a:rPr lang="en-US" dirty="0"/>
              <a:t>Azure has a wide</a:t>
            </a:r>
            <a:r>
              <a:rPr lang="en-US" baseline="0" dirty="0"/>
              <a:t> set of SAP </a:t>
            </a:r>
            <a:r>
              <a:rPr lang="en-US" baseline="0" dirty="0" err="1"/>
              <a:t>Netweaver</a:t>
            </a:r>
            <a:r>
              <a:rPr lang="en-US" baseline="0" dirty="0"/>
              <a:t> certifications for production and non-production scenarios so you can take immediate advantage of the cloud scale, speed and economics.</a:t>
            </a:r>
          </a:p>
          <a:p>
            <a:endParaRPr lang="en-US" dirty="0"/>
          </a:p>
          <a:p>
            <a:r>
              <a:rPr lang="en-US" dirty="0"/>
              <a:t>For instance,</a:t>
            </a:r>
            <a:r>
              <a:rPr lang="en-US" baseline="0" dirty="0"/>
              <a:t> you can run your Dev/Test for SAP environments on pay-as-you-go VM infrastructure and save 40-75% on TCO. You can implement DR in Azure with out-of-the-box </a:t>
            </a:r>
            <a:r>
              <a:rPr lang="en-US" baseline="0" dirty="0" err="1"/>
              <a:t>DRaaS</a:t>
            </a:r>
            <a:r>
              <a:rPr lang="en-US" baseline="0" dirty="0"/>
              <a:t> capabilities of Azure. This differentiates Azure from other public cloud providers.</a:t>
            </a:r>
          </a:p>
          <a:p>
            <a:endParaRPr lang="en-US" baseline="0" dirty="0"/>
          </a:p>
          <a:p>
            <a:r>
              <a:rPr lang="en-US" baseline="0" dirty="0"/>
              <a:t>You can use cheap and reliable storage to save your enormous SAP historical data for archiving or compliance purposes. Of course, you can run your production environments in Azure as well and free up datacenter capacity or consolidate datacenters. </a:t>
            </a:r>
          </a:p>
          <a:p>
            <a:endParaRPr lang="en-US" baseline="0" dirty="0"/>
          </a:p>
          <a:p>
            <a:r>
              <a:rPr lang="en-US" baseline="0" dirty="0"/>
              <a:t>On top of all the cost efficiencies and agility, you can also take advantage of Azure services like ML to drive insights from your business data and optimize your business processes with the new-found intelligence.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CA736C-07C6-423F-9230-7C5E3D52011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5974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20</a:t>
            </a:fld>
            <a:endParaRPr lang="en-US"/>
          </a:p>
        </p:txBody>
      </p:sp>
    </p:spTree>
    <p:extLst>
      <p:ext uri="{BB962C8B-B14F-4D97-AF65-F5344CB8AC3E}">
        <p14:creationId xmlns:p14="http://schemas.microsoft.com/office/powerpoint/2010/main" val="3095376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rgbClr val="505050"/>
                </a:solidFill>
                <a:latin typeface="Segoe UI Light"/>
                <a:ea typeface="Segoe UI" pitchFamily="34" charset="0"/>
                <a:cs typeface="Segoe UI" panose="020B0502040204020203" pitchFamily="34" charset="0"/>
              </a:rPr>
              <a:t>There are many scenarios under which </a:t>
            </a:r>
            <a:r>
              <a:rPr lang="en-US" sz="900" baseline="0" dirty="0">
                <a:solidFill>
                  <a:srgbClr val="505050"/>
                </a:solidFill>
                <a:latin typeface="Segoe UI Light"/>
                <a:ea typeface="Segoe UI" pitchFamily="34" charset="0"/>
                <a:cs typeface="Segoe UI" panose="020B0502040204020203" pitchFamily="34" charset="0"/>
              </a:rPr>
              <a:t>Lift and Shift is the best approach:</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900" baseline="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move to Cloud as-is</a:t>
            </a:r>
            <a:r>
              <a:rPr lang="en-US" sz="900" baseline="0" dirty="0">
                <a:solidFill>
                  <a:srgbClr val="505050"/>
                </a:solidFill>
                <a:latin typeface="Segoe UI Light"/>
                <a:ea typeface="Segoe UI" pitchFamily="34" charset="0"/>
                <a:cs typeface="Segoe UI" panose="020B0502040204020203" pitchFamily="34" charset="0"/>
              </a:rPr>
              <a:t> to lower your maintenance costs taking advantage of cloud infrastructure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avoid the burden of owning on-premises servers and data centers. </a:t>
            </a:r>
            <a:endParaRPr lang="en-US" sz="900" dirty="0">
              <a:gradFill>
                <a:gsLst>
                  <a:gs pos="2917">
                    <a:srgbClr val="FFFFFF"/>
                  </a:gs>
                  <a:gs pos="30000">
                    <a:srgbClr val="FFFFFF"/>
                  </a:gs>
                </a:gsLst>
                <a:lin ang="5400000" scaled="0"/>
              </a:gradFill>
              <a:latin typeface="Segoe UI"/>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Need a scale-on-demand capacity with no change in application environment needed. </a:t>
            </a:r>
            <a:endParaRPr lang="en-US" sz="1000" spc="20" dirty="0">
              <a:solidFill>
                <a:srgbClr val="3C3C3C">
                  <a:lumMod val="50000"/>
                </a:srgbClr>
              </a:solidFill>
              <a:latin typeface="Segoe UI Light"/>
              <a:cs typeface="Segoe UI Semibold" panose="020B07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indent="-171450" rtl="0" eaLnBrk="1" fontAlgn="ctr" latinLnBrk="0" hangingPunct="1">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Need disaster recovery </a:t>
            </a:r>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9/17/2018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1211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21</a:t>
            </a:fld>
            <a:endParaRPr lang="en-US"/>
          </a:p>
        </p:txBody>
      </p:sp>
    </p:spTree>
    <p:extLst>
      <p:ext uri="{BB962C8B-B14F-4D97-AF65-F5344CB8AC3E}">
        <p14:creationId xmlns:p14="http://schemas.microsoft.com/office/powerpoint/2010/main" val="1952227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22</a:t>
            </a:fld>
            <a:endParaRPr lang="en-US"/>
          </a:p>
        </p:txBody>
      </p:sp>
    </p:spTree>
    <p:extLst>
      <p:ext uri="{BB962C8B-B14F-4D97-AF65-F5344CB8AC3E}">
        <p14:creationId xmlns:p14="http://schemas.microsoft.com/office/powerpoint/2010/main" val="750925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724A3-8D23-415C-96F2-F50C64D26F97}" type="slidenum">
              <a:rPr lang="en-US" smtClean="0"/>
              <a:t>23</a:t>
            </a:fld>
            <a:endParaRPr lang="en-US"/>
          </a:p>
        </p:txBody>
      </p:sp>
    </p:spTree>
    <p:extLst>
      <p:ext uri="{BB962C8B-B14F-4D97-AF65-F5344CB8AC3E}">
        <p14:creationId xmlns:p14="http://schemas.microsoft.com/office/powerpoint/2010/main" val="4258533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72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BE5A9D-A977-4BC0-B298-CDF48BBF95C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12:44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74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These 4 pillars represent the main value proposition for what differentiates Azure from the competition. As you can see in the proof points, these are the reason why customers choose Microsoft, because of the unique value that we provide in a productive, hybrid, intelligent, and trusted cloud.</a:t>
            </a:r>
          </a:p>
          <a:p>
            <a:endParaRPr lang="en-US"/>
          </a:p>
          <a:p>
            <a:r>
              <a:rPr lang="en-US" b="1"/>
              <a:t>Productive</a:t>
            </a:r>
          </a:p>
          <a:p>
            <a:r>
              <a:rPr lang="en-US"/>
              <a:t>Get unparalleled developer productivity with integrated tools from mobile DevOps to </a:t>
            </a:r>
            <a:r>
              <a:rPr lang="en-US" err="1"/>
              <a:t>serverless</a:t>
            </a:r>
            <a:r>
              <a:rPr lang="en-US"/>
              <a:t> computing.</a:t>
            </a:r>
          </a:p>
          <a:p>
            <a:r>
              <a:rPr lang="en-US">
                <a:hlinkClick r:id="rId3"/>
              </a:rPr>
              <a:t>Learn about accelerating innovation</a:t>
            </a:r>
            <a:r>
              <a:rPr lang="en-US"/>
              <a:t> </a:t>
            </a:r>
          </a:p>
          <a:p>
            <a:r>
              <a:rPr lang="en-US" b="1"/>
              <a:t>Hybrid</a:t>
            </a:r>
          </a:p>
          <a:p>
            <a:r>
              <a:rPr lang="en-US"/>
              <a:t>Develop and deploy where you want, with the only consistent hybrid cloud on the market. Extend Azure on-premises with Azure Stack.</a:t>
            </a:r>
          </a:p>
          <a:p>
            <a:r>
              <a:rPr lang="en-US">
                <a:hlinkClick r:id="rId4"/>
              </a:rPr>
              <a:t>Learn about our consistent hybrid cloud</a:t>
            </a:r>
            <a:r>
              <a:rPr lang="en-US"/>
              <a:t> </a:t>
            </a:r>
          </a:p>
          <a:p>
            <a:r>
              <a:rPr lang="en-US" b="1"/>
              <a:t>Intelligent</a:t>
            </a:r>
          </a:p>
          <a:p>
            <a:r>
              <a:rPr lang="en-US"/>
              <a:t>Create intelligent apps that delight with data-driven experiences. Go quickly from concept to release with Azure data services and artificial intelligence, from image recognition to bot services.</a:t>
            </a:r>
          </a:p>
          <a:p>
            <a:r>
              <a:rPr lang="en-US">
                <a:hlinkClick r:id="rId5"/>
              </a:rPr>
              <a:t>Learn about intelligent apps</a:t>
            </a:r>
            <a:r>
              <a:rPr lang="en-US"/>
              <a:t> </a:t>
            </a:r>
          </a:p>
          <a:p>
            <a:r>
              <a:rPr lang="en-US" b="1"/>
              <a:t>Trusted</a:t>
            </a:r>
          </a:p>
          <a:p>
            <a:r>
              <a:rPr lang="en-US"/>
              <a:t>Join startups, governments, and 90 percent of Fortune 500s that trust the Microsoft Cloud for security, privacy, transparency, and the most compliance coverage of any cloud provider.</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694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Productive, hybrid, intelligent,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order to satisfy the demands of keeping up in the modern world, you need a platform that has these four qualities.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unique value proposition that Microsoft offers.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good place to give a personal story of how your customers are making their journey to the cloud]</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19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829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any dev tool or language</a:t>
            </a:r>
          </a:p>
          <a:p>
            <a:r>
              <a:rPr lang="en-US" dirty="0"/>
              <a:t>Build applications using the language of your choice including </a:t>
            </a:r>
            <a:r>
              <a:rPr lang="en-US" dirty="0">
                <a:hlinkClick r:id="rId3"/>
              </a:rPr>
              <a:t>Node.js</a:t>
            </a:r>
            <a:r>
              <a:rPr lang="en-US" dirty="0"/>
              <a:t>, </a:t>
            </a:r>
            <a:r>
              <a:rPr lang="en-US" dirty="0">
                <a:hlinkClick r:id="rId4"/>
              </a:rPr>
              <a:t>Java</a:t>
            </a:r>
            <a:r>
              <a:rPr lang="en-US" dirty="0"/>
              <a:t>, </a:t>
            </a:r>
            <a:r>
              <a:rPr lang="en-US" dirty="0">
                <a:hlinkClick r:id="rId5"/>
              </a:rPr>
              <a:t>.NET</a:t>
            </a:r>
            <a:r>
              <a:rPr lang="en-US" dirty="0"/>
              <a:t>. </a:t>
            </a:r>
          </a:p>
          <a:p>
            <a:r>
              <a:rPr lang="en-US" dirty="0"/>
              <a:t>Leverage best in class development tools, Visual Studio or Visual Studio Code, either on your PC or Mac.</a:t>
            </a:r>
          </a:p>
          <a:p>
            <a:r>
              <a:rPr lang="en-US" dirty="0"/>
              <a:t>Get apps to users faster by streamlining the mobile development lifecycle with Visual Studio Mobile Center, including automated builds and testing.</a:t>
            </a:r>
          </a:p>
          <a:p>
            <a:endParaRPr lang="en-US" dirty="0"/>
          </a:p>
          <a:p>
            <a:r>
              <a:rPr lang="en-US" b="1" dirty="0"/>
              <a:t>Choice of more than 100 services</a:t>
            </a:r>
          </a:p>
          <a:p>
            <a:r>
              <a:rPr lang="en-US" dirty="0"/>
              <a:t>Engage with users in richer ways whether in native mobile apps, responsive web apps, or through new experiences like bots and mixed reality. Use the best in class support by Visual Studio family of tools and 100+ of Azure Cloud Services.</a:t>
            </a:r>
          </a:p>
          <a:p>
            <a:r>
              <a:rPr lang="en-US" dirty="0"/>
              <a:t>Develop with open source technologies like Kubernetes, modernize applications using </a:t>
            </a:r>
            <a:r>
              <a:rPr lang="en-US" dirty="0" err="1"/>
              <a:t>serverless</a:t>
            </a:r>
            <a:r>
              <a:rPr lang="en-US" dirty="0"/>
              <a:t> computing with Azure Functions, and use AI and data to infuse intelligence into your solutions. </a:t>
            </a:r>
          </a:p>
          <a:p>
            <a:r>
              <a:rPr lang="en-US" dirty="0"/>
              <a:t>Easily connect applications, data, and devices taking advantage of 150+ out-of-the-box Azure Logic Apps connectors for Salesforce, Office 365, Twitter, Dropbox, Google services, and more.</a:t>
            </a:r>
          </a:p>
          <a:p>
            <a:r>
              <a:rPr lang="en-US" dirty="0">
                <a:hlinkClick r:id="rId6"/>
              </a:rPr>
              <a:t>Explore Azure products and services</a:t>
            </a:r>
            <a:r>
              <a:rPr lang="en-US" dirty="0"/>
              <a:t> </a:t>
            </a:r>
          </a:p>
          <a:p>
            <a:endParaRPr lang="en-US" dirty="0"/>
          </a:p>
          <a:p>
            <a:r>
              <a:rPr lang="en-US" b="1" dirty="0"/>
              <a:t>End-to-end management experience</a:t>
            </a:r>
          </a:p>
          <a:p>
            <a:r>
              <a:rPr lang="en-US" dirty="0"/>
              <a:t>Manage applications no matter how large or complex. Use your choice of management tools including the Azure portal, Power Shell, BASH, or REST APIs. </a:t>
            </a:r>
          </a:p>
          <a:p>
            <a:r>
              <a:rPr lang="en-US" dirty="0"/>
              <a:t>Azure provides built-in support for things like monitoring, log analytics, patching, backup and site recovery. </a:t>
            </a:r>
          </a:p>
          <a:p>
            <a:r>
              <a:rPr lang="en-US" dirty="0">
                <a:hlinkClick r:id="rId7"/>
              </a:rPr>
              <a:t>Azure portal</a:t>
            </a:r>
            <a:r>
              <a:rPr lang="en-US" dirty="0"/>
              <a:t> </a:t>
            </a:r>
            <a:br>
              <a:rPr lang="en-US" dirty="0"/>
            </a:br>
            <a:r>
              <a:rPr lang="en-US" dirty="0">
                <a:hlinkClick r:id="rId8"/>
              </a:rPr>
              <a:t>Azure Cloud Shell</a:t>
            </a:r>
            <a:r>
              <a:rPr lang="en-US" dirty="0"/>
              <a:t> </a:t>
            </a:r>
          </a:p>
          <a:p>
            <a:endParaRPr lang="en-US" dirty="0"/>
          </a:p>
          <a:p>
            <a:r>
              <a:rPr lang="en-US" b="1" dirty="0"/>
              <a:t>Accelerate application delivery with agile development practices</a:t>
            </a:r>
          </a:p>
          <a:p>
            <a:r>
              <a:rPr lang="en-US" dirty="0"/>
              <a:t>Encourage </a:t>
            </a:r>
            <a:r>
              <a:rPr lang="en-US" dirty="0" err="1"/>
              <a:t>devops</a:t>
            </a:r>
            <a:r>
              <a:rPr lang="en-US" dirty="0"/>
              <a:t> practices and cross-team collaboration using Visual Studio Team Services. Enable continuous integration and delivery (CI/CD) for any app written in any language.</a:t>
            </a:r>
          </a:p>
          <a:p>
            <a:r>
              <a:rPr lang="en-US" dirty="0"/>
              <a:t>Quickly find production issues with Azure Application Insights, while saving time and money spinning up and maintaining cloud dev-test environments.</a:t>
            </a:r>
          </a:p>
          <a:p>
            <a:r>
              <a:rPr lang="en-US" dirty="0"/>
              <a:t>Build software your way with integration to popular open-source software and tools such as Jenkins and Chef.</a:t>
            </a:r>
          </a:p>
          <a:p>
            <a:r>
              <a:rPr lang="en-US" dirty="0">
                <a:hlinkClick r:id="rId9"/>
              </a:rPr>
              <a:t>Learn more about Visual Studio Team Services</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531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dirty="0"/>
          </a:p>
          <a:p>
            <a:pPr lvl="0"/>
            <a:r>
              <a:rPr lang="en-US" b="0" i="1" dirty="0"/>
              <a:t>Start in the middle with the Azure portal</a:t>
            </a:r>
          </a:p>
          <a:p>
            <a:pPr lvl="0"/>
            <a:r>
              <a:rPr lang="en-US" b="1" dirty="0"/>
              <a:t> - </a:t>
            </a:r>
            <a:r>
              <a:rPr lang="en-US" b="0" dirty="0"/>
              <a:t>With Azure you get enterprise </a:t>
            </a:r>
            <a:r>
              <a:rPr lang="en-US" dirty="0"/>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Using out-of-the-box tools (like Azure Advisor, Azure Service Health, and Cost Management + Billing), you can optimize and right-size your investment and get personalized recommendations to enhance your experience.</a:t>
            </a:r>
          </a:p>
          <a:p>
            <a:pPr lvl="0"/>
            <a:endParaRPr lang="en-US" dirty="0"/>
          </a:p>
          <a:p>
            <a:r>
              <a:rPr lang="en-US" i="1" dirty="0"/>
              <a:t>Expand to the 5 areas of security and management</a:t>
            </a:r>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dirty="0"/>
          </a:p>
          <a:p>
            <a:pPr marL="0" indent="0">
              <a:buNone/>
            </a:pPr>
            <a:r>
              <a:rPr lang="en-US" b="0" dirty="0"/>
              <a:t>Lastly, Azure gives you the flexibility to manage your hybrid environments with most of these services. And you can choose which areas to invest more in, and how much to consume. </a:t>
            </a:r>
          </a:p>
          <a:p>
            <a:pPr marL="0" indent="0">
              <a:buNone/>
            </a:pPr>
            <a:r>
              <a:rPr lang="en-US" b="0" dirty="0"/>
              <a:t>With Azure you have the flexibility to choose what and how to manage your IT.</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451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don’t have to be stuck in an all-or nothing choice – hybrid gives you the flexibility to move to the cloud when and how you want to. </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28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277634"/>
            <a:ext cx="7279098" cy="2173041"/>
          </a:xfrm>
          <a:noFill/>
        </p:spPr>
        <p:txBody>
          <a:bodyPr lIns="0" tIns="91440" rIns="146304" bIns="91440" anchor="t" anchorCtr="0"/>
          <a:lstStyle>
            <a:lvl1pPr>
              <a:defRPr sz="7058" spc="-98"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69239" y="3576361"/>
            <a:ext cx="5826761" cy="633715"/>
          </a:xfrm>
        </p:spPr>
        <p:txBody>
          <a:bodyPr/>
          <a:lstStyle>
            <a:lvl1pPr marL="0" indent="0">
              <a:spcBef>
                <a:spcPts val="980"/>
              </a:spcBef>
              <a:spcAft>
                <a:spcPts val="980"/>
              </a:spcAft>
              <a:buNone/>
              <a:defRPr sz="3921"/>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339478" y="135249"/>
            <a:ext cx="5744142" cy="6742427"/>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3040326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16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41767808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727443"/>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1"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4"/>
          <p:cNvSpPr>
            <a:spLocks noGrp="1"/>
          </p:cNvSpPr>
          <p:nvPr>
            <p:ph type="sldNum" sz="quarter" idx="17"/>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71725590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7"/>
            <a:ext cx="2844800" cy="365125"/>
          </a:xfrm>
          <a:prstGeom prst="rect">
            <a:avLst/>
          </a:prstGeom>
        </p:spPr>
        <p:txBody>
          <a:bodyPr/>
          <a:lstStyle>
            <a:lvl1pPr>
              <a:defRPr>
                <a:solidFill>
                  <a:srgbClr val="3F3F3F"/>
                </a:solidFill>
                <a:latin typeface="+mn-lt"/>
              </a:defRPr>
            </a:lvl1pPr>
          </a:lstStyle>
          <a:p>
            <a:endParaRPr lang="en-US" dirty="0"/>
          </a:p>
        </p:txBody>
      </p:sp>
      <p:sp>
        <p:nvSpPr>
          <p:cNvPr id="14" name="Slide Number Placeholder 4"/>
          <p:cNvSpPr>
            <a:spLocks noGrp="1"/>
          </p:cNvSpPr>
          <p:nvPr>
            <p:ph type="sldNum" sz="quarter" idx="18"/>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2793696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1" y="6356351"/>
            <a:ext cx="2743200" cy="365125"/>
          </a:xfrm>
          <a:prstGeom prst="rect">
            <a:avLst/>
          </a:prstGeom>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561295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1"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7"/>
            <a:ext cx="2844800" cy="365125"/>
          </a:xfrm>
          <a:prstGeom prst="rect">
            <a:avLst/>
          </a:prstGeom>
        </p:spPr>
        <p:txBody>
          <a:bodyPr/>
          <a:lstStyle>
            <a:lvl1pPr>
              <a:defRPr>
                <a:solidFill>
                  <a:srgbClr val="3F3F3F"/>
                </a:solidFill>
                <a:latin typeface="+mn-lt"/>
              </a:defRPr>
            </a:lvl1pPr>
          </a:lstStyle>
          <a:p>
            <a:endParaRPr lang="en-US" dirty="0"/>
          </a:p>
        </p:txBody>
      </p:sp>
      <p:sp>
        <p:nvSpPr>
          <p:cNvPr id="11" name="Slide Number Placeholder 4"/>
          <p:cNvSpPr>
            <a:spLocks noGrp="1"/>
          </p:cNvSpPr>
          <p:nvPr>
            <p:ph type="sldNum" sz="quarter" idx="15"/>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67311915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1516118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88844410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8217451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727443"/>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0768993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3971747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264364"/>
            <a:ext cx="11653522" cy="440459"/>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defRPr/>
            </a:pPr>
            <a:r>
              <a:rPr lang="en-US" sz="98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6"/>
            <a:ext cx="3223861" cy="690695"/>
          </a:xfrm>
          <a:prstGeom prst="rect">
            <a:avLst/>
          </a:prstGeom>
        </p:spPr>
      </p:pic>
    </p:spTree>
    <p:extLst>
      <p:ext uri="{BB962C8B-B14F-4D97-AF65-F5344CB8AC3E}">
        <p14:creationId xmlns:p14="http://schemas.microsoft.com/office/powerpoint/2010/main" val="103119008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1" y="3218"/>
            <a:ext cx="1828800" cy="3441327"/>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7319578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8817748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378565"/>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44380"/>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39261900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2"/>
            <a:ext cx="7620000" cy="4246563"/>
          </a:xfrm>
          <a:prstGeom prst="rect">
            <a:avLst/>
          </a:prstGeom>
        </p:spPr>
        <p:txBody>
          <a:bodyPr vert="horz" lIns="91440" tIns="45720">
            <a:normAutofit/>
          </a:bodyPr>
          <a:lstStyle>
            <a:lvl1pPr marL="0" indent="0">
              <a:spcBef>
                <a:spcPts val="600"/>
              </a:spcBef>
              <a:buFontTx/>
              <a:buNone/>
              <a:tabLst>
                <a:tab pos="630117"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4105993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phics_without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chemeClr val="tx1"/>
                </a:solidFill>
                <a:latin typeface="+mn-l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26885866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1"/>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7325032" y="1219200"/>
            <a:ext cx="4876800" cy="4876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1900" tIns="60950" rIns="121900" bIns="60950" rtlCol="0" anchor="ctr"/>
          <a:lstStyle/>
          <a:p>
            <a:pPr algn="ctr"/>
            <a:endParaRPr lang="en-US" sz="1800"/>
          </a:p>
        </p:txBody>
      </p:sp>
    </p:spTree>
    <p:extLst>
      <p:ext uri="{BB962C8B-B14F-4D97-AF65-F5344CB8AC3E}">
        <p14:creationId xmlns:p14="http://schemas.microsoft.com/office/powerpoint/2010/main" val="24154389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292235143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Graphics_with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7" name="Text Placeholder 6"/>
          <p:cNvSpPr>
            <a:spLocks noGrp="1"/>
          </p:cNvSpPr>
          <p:nvPr>
            <p:ph type="body" sz="quarter" idx="12"/>
          </p:nvPr>
        </p:nvSpPr>
        <p:spPr>
          <a:xfrm>
            <a:off x="9341" y="3657600"/>
            <a:ext cx="3657600" cy="3140603"/>
          </a:xfrm>
          <a:solidFill>
            <a:srgbClr val="00D8D6"/>
          </a:solidFill>
        </p:spPr>
        <p:txBody>
          <a:bodyPr/>
          <a:lstStyle>
            <a:lvl1pPr marL="0" indent="0">
              <a:buNone/>
              <a:defRPr>
                <a:solidFill>
                  <a:schemeClr val="bg1"/>
                </a:solidFill>
              </a:defRPr>
            </a:lvl1pPr>
            <a:lvl2pPr marL="302618" indent="-160832">
              <a:tabLst>
                <a:tab pos="302618" algn="l"/>
              </a:tabLst>
              <a:defRPr>
                <a:solidFill>
                  <a:schemeClr val="bg1"/>
                </a:solidFill>
              </a:defRPr>
            </a:lvl2pPr>
            <a:lvl3pPr marL="613700" indent="-201040">
              <a:defRPr>
                <a:solidFill>
                  <a:schemeClr val="bg1"/>
                </a:solidFill>
              </a:defRPr>
            </a:lvl3pPr>
            <a:lvl4pPr marL="916318" indent="-201040">
              <a:defRPr>
                <a:solidFill>
                  <a:schemeClr val="bg1"/>
                </a:solidFill>
              </a:defRPr>
            </a:lvl4pPr>
            <a:lvl5pPr marL="1218935" indent="-205273">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11574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36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4603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0040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1" name="Title 1"/>
          <p:cNvSpPr>
            <a:spLocks noGrp="1"/>
          </p:cNvSpPr>
          <p:nvPr>
            <p:ph type="ctrTitle"/>
          </p:nvPr>
        </p:nvSpPr>
        <p:spPr>
          <a:xfrm>
            <a:off x="266529" y="3279575"/>
            <a:ext cx="3709102" cy="2190597"/>
          </a:xfrm>
          <a:prstGeom prst="rect">
            <a:avLst/>
          </a:prstGeom>
        </p:spPr>
        <p:txBody>
          <a:bodyPr lIns="0" tIns="0" rIns="0" bIns="0" anchor="t" anchorCtr="0">
            <a:noAutofit/>
          </a:bodyPr>
          <a:lstStyle>
            <a:lvl1pPr algn="l">
              <a:defRPr sz="4117" b="0">
                <a:solidFill>
                  <a:schemeClr val="bg2"/>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176">
                <a:solidFill>
                  <a:schemeClr val="bg1"/>
                </a:solidFill>
                <a:latin typeface="+mn-lt"/>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049"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500"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5" y="6181251"/>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3" y="6181251"/>
            <a:ext cx="1498693"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5" name="TextBox 44"/>
          <p:cNvSpPr txBox="1"/>
          <p:nvPr userDrawn="1"/>
        </p:nvSpPr>
        <p:spPr>
          <a:xfrm>
            <a:off x="2508041" y="5916409"/>
            <a:ext cx="1487548" cy="150884"/>
          </a:xfrm>
          <a:prstGeom prst="rect">
            <a:avLst/>
          </a:prstGeom>
          <a:noFill/>
        </p:spPr>
        <p:txBody>
          <a:bodyPr wrap="square" lIns="0" tIns="0" rIns="0" bIns="0" rtlCol="0">
            <a:spAutoFit/>
          </a:bodyPr>
          <a:lstStyle/>
          <a:p>
            <a:pPr defTabSz="914049">
              <a:defRPr/>
            </a:pPr>
            <a:r>
              <a:rPr lang="en-US" sz="980" b="1">
                <a:solidFill>
                  <a:schemeClr val="bg1"/>
                </a:solidFill>
              </a:rPr>
              <a:t>Products and Services</a:t>
            </a:r>
          </a:p>
        </p:txBody>
      </p:sp>
      <p:sp>
        <p:nvSpPr>
          <p:cNvPr id="46" name="TextBox 45"/>
          <p:cNvSpPr txBox="1"/>
          <p:nvPr userDrawn="1"/>
        </p:nvSpPr>
        <p:spPr>
          <a:xfrm>
            <a:off x="4320164" y="5922948"/>
            <a:ext cx="1247049" cy="150884"/>
          </a:xfrm>
          <a:prstGeom prst="rect">
            <a:avLst/>
          </a:prstGeom>
          <a:noFill/>
        </p:spPr>
        <p:txBody>
          <a:bodyPr wrap="square" lIns="0" tIns="0" rIns="0" bIns="0" rtlCol="0">
            <a:spAutoFit/>
          </a:bodyPr>
          <a:lstStyle/>
          <a:p>
            <a:pPr defTabSz="914049">
              <a:defRPr/>
            </a:pPr>
            <a:r>
              <a:rPr lang="en-US" sz="980" b="1">
                <a:solidFill>
                  <a:schemeClr val="bg1"/>
                </a:solidFill>
              </a:rPr>
              <a:t>Organization Size</a:t>
            </a:r>
          </a:p>
        </p:txBody>
      </p:sp>
      <p:sp>
        <p:nvSpPr>
          <p:cNvPr id="47" name="TextBox 46"/>
          <p:cNvSpPr txBox="1"/>
          <p:nvPr userDrawn="1"/>
        </p:nvSpPr>
        <p:spPr>
          <a:xfrm>
            <a:off x="5846351" y="5914231"/>
            <a:ext cx="988642" cy="150884"/>
          </a:xfrm>
          <a:prstGeom prst="rect">
            <a:avLst/>
          </a:prstGeom>
          <a:noFill/>
        </p:spPr>
        <p:txBody>
          <a:bodyPr wrap="square" lIns="0" tIns="0" rIns="0" bIns="0" rtlCol="0">
            <a:spAutoFit/>
          </a:bodyPr>
          <a:lstStyle/>
          <a:p>
            <a:pPr defTabSz="914049">
              <a:defRPr/>
            </a:pPr>
            <a:r>
              <a:rPr lang="en-US" sz="980" b="1">
                <a:solidFill>
                  <a:schemeClr val="bg1"/>
                </a:solidFill>
              </a:rPr>
              <a:t>Industry</a:t>
            </a:r>
          </a:p>
        </p:txBody>
      </p:sp>
      <p:sp>
        <p:nvSpPr>
          <p:cNvPr id="48" name="TextBox 47"/>
          <p:cNvSpPr txBox="1"/>
          <p:nvPr userDrawn="1"/>
        </p:nvSpPr>
        <p:spPr>
          <a:xfrm>
            <a:off x="6970278" y="5914998"/>
            <a:ext cx="988642" cy="150884"/>
          </a:xfrm>
          <a:prstGeom prst="rect">
            <a:avLst/>
          </a:prstGeom>
          <a:noFill/>
        </p:spPr>
        <p:txBody>
          <a:bodyPr wrap="square" lIns="0" tIns="0" rIns="0" bIns="0" rtlCol="0">
            <a:spAutoFit/>
          </a:bodyPr>
          <a:lstStyle/>
          <a:p>
            <a:pPr defTabSz="914049">
              <a:defRPr/>
            </a:pPr>
            <a:r>
              <a:rPr lang="en-US" sz="980" b="1">
                <a:solidFill>
                  <a:schemeClr val="bg1"/>
                </a:solidFill>
              </a:rPr>
              <a:t>Country</a:t>
            </a:r>
          </a:p>
        </p:txBody>
      </p:sp>
      <p:sp>
        <p:nvSpPr>
          <p:cNvPr id="49" name="TextBox 48"/>
          <p:cNvSpPr txBox="1"/>
          <p:nvPr userDrawn="1"/>
        </p:nvSpPr>
        <p:spPr>
          <a:xfrm>
            <a:off x="9156939" y="5924360"/>
            <a:ext cx="988642" cy="150884"/>
          </a:xfrm>
          <a:prstGeom prst="rect">
            <a:avLst/>
          </a:prstGeom>
          <a:noFill/>
        </p:spPr>
        <p:txBody>
          <a:bodyPr wrap="square" lIns="0" tIns="0" rIns="0" bIns="0" rtlCol="0">
            <a:spAutoFit/>
          </a:bodyPr>
          <a:lstStyle/>
          <a:p>
            <a:pPr defTabSz="914049">
              <a:defRPr/>
            </a:pPr>
            <a:r>
              <a:rPr lang="en-US" sz="980" b="1">
                <a:solidFill>
                  <a:schemeClr val="bg1"/>
                </a:solidFill>
              </a:rPr>
              <a:t>Business Need</a:t>
            </a:r>
          </a:p>
        </p:txBody>
      </p:sp>
      <p:sp>
        <p:nvSpPr>
          <p:cNvPr id="50" name="Text Placeholder 136"/>
          <p:cNvSpPr>
            <a:spLocks noGrp="1"/>
          </p:cNvSpPr>
          <p:nvPr>
            <p:ph type="body" sz="quarter" idx="37"/>
          </p:nvPr>
        </p:nvSpPr>
        <p:spPr>
          <a:xfrm>
            <a:off x="8109289" y="6184047"/>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1" name="TextBox 50"/>
          <p:cNvSpPr txBox="1"/>
          <p:nvPr userDrawn="1"/>
        </p:nvSpPr>
        <p:spPr>
          <a:xfrm>
            <a:off x="8093172" y="5917794"/>
            <a:ext cx="988642" cy="150884"/>
          </a:xfrm>
          <a:prstGeom prst="rect">
            <a:avLst/>
          </a:prstGeom>
          <a:noFill/>
        </p:spPr>
        <p:txBody>
          <a:bodyPr wrap="square" lIns="0" tIns="0" rIns="0" bIns="0" rtlCol="0">
            <a:spAutoFit/>
          </a:bodyPr>
          <a:lstStyle/>
          <a:p>
            <a:pPr defTabSz="914049">
              <a:defRPr/>
            </a:pPr>
            <a:r>
              <a:rPr lang="en-US" sz="980" b="1">
                <a:solidFill>
                  <a:schemeClr val="bg1"/>
                </a:solidFill>
              </a:rPr>
              <a:t>Partner</a:t>
            </a:r>
          </a:p>
        </p:txBody>
      </p:sp>
    </p:spTree>
    <p:extLst>
      <p:ext uri="{BB962C8B-B14F-4D97-AF65-F5344CB8AC3E}">
        <p14:creationId xmlns:p14="http://schemas.microsoft.com/office/powerpoint/2010/main" val="2685710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2"/>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cxnSp>
        <p:nvCxnSpPr>
          <p:cNvPr id="31" name="Straight Connector 30"/>
          <p:cNvCxnSpPr/>
          <p:nvPr userDrawn="1"/>
        </p:nvCxnSpPr>
        <p:spPr>
          <a:xfrm>
            <a:off x="13962495" y="10026652"/>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049"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cxnSp>
        <p:nvCxnSpPr>
          <p:cNvPr id="27" name="Straight Connector 26"/>
          <p:cNvCxnSpPr/>
          <p:nvPr userDrawn="1"/>
        </p:nvCxnSpPr>
        <p:spPr>
          <a:xfrm>
            <a:off x="10523604" y="5930902"/>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500"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5" y="6181251"/>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3" y="6181251"/>
            <a:ext cx="1498693"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60" name="TextBox 59"/>
          <p:cNvSpPr txBox="1"/>
          <p:nvPr userDrawn="1"/>
        </p:nvSpPr>
        <p:spPr>
          <a:xfrm>
            <a:off x="2508041" y="5916409"/>
            <a:ext cx="1487548" cy="150884"/>
          </a:xfrm>
          <a:prstGeom prst="rect">
            <a:avLst/>
          </a:prstGeom>
          <a:noFill/>
        </p:spPr>
        <p:txBody>
          <a:bodyPr wrap="square" lIns="0" tIns="0" rIns="0" bIns="0" rtlCol="0">
            <a:spAutoFit/>
          </a:bodyPr>
          <a:lstStyle/>
          <a:p>
            <a:pPr defTabSz="914049">
              <a:defRPr/>
            </a:pPr>
            <a:r>
              <a:rPr lang="en-US" sz="980" b="1">
                <a:solidFill>
                  <a:schemeClr val="bg1"/>
                </a:solidFill>
              </a:rPr>
              <a:t>Products and Services</a:t>
            </a:r>
          </a:p>
        </p:txBody>
      </p:sp>
      <p:sp>
        <p:nvSpPr>
          <p:cNvPr id="61" name="TextBox 60"/>
          <p:cNvSpPr txBox="1"/>
          <p:nvPr userDrawn="1"/>
        </p:nvSpPr>
        <p:spPr>
          <a:xfrm>
            <a:off x="4320164" y="5922948"/>
            <a:ext cx="1247049" cy="150884"/>
          </a:xfrm>
          <a:prstGeom prst="rect">
            <a:avLst/>
          </a:prstGeom>
          <a:noFill/>
        </p:spPr>
        <p:txBody>
          <a:bodyPr wrap="square" lIns="0" tIns="0" rIns="0" bIns="0" rtlCol="0">
            <a:spAutoFit/>
          </a:bodyPr>
          <a:lstStyle/>
          <a:p>
            <a:pPr defTabSz="914049">
              <a:defRPr/>
            </a:pPr>
            <a:r>
              <a:rPr lang="en-US" sz="980" b="1">
                <a:solidFill>
                  <a:schemeClr val="bg1"/>
                </a:solidFill>
              </a:rPr>
              <a:t>Organization Size</a:t>
            </a:r>
          </a:p>
        </p:txBody>
      </p:sp>
      <p:sp>
        <p:nvSpPr>
          <p:cNvPr id="62" name="TextBox 61"/>
          <p:cNvSpPr txBox="1"/>
          <p:nvPr userDrawn="1"/>
        </p:nvSpPr>
        <p:spPr>
          <a:xfrm>
            <a:off x="5846351" y="5914231"/>
            <a:ext cx="988642" cy="150884"/>
          </a:xfrm>
          <a:prstGeom prst="rect">
            <a:avLst/>
          </a:prstGeom>
          <a:noFill/>
        </p:spPr>
        <p:txBody>
          <a:bodyPr wrap="square" lIns="0" tIns="0" rIns="0" bIns="0" rtlCol="0">
            <a:spAutoFit/>
          </a:bodyPr>
          <a:lstStyle/>
          <a:p>
            <a:pPr defTabSz="914049">
              <a:defRPr/>
            </a:pPr>
            <a:r>
              <a:rPr lang="en-US" sz="980" b="1">
                <a:solidFill>
                  <a:schemeClr val="bg1"/>
                </a:solidFill>
              </a:rPr>
              <a:t>Industry</a:t>
            </a:r>
          </a:p>
        </p:txBody>
      </p:sp>
      <p:sp>
        <p:nvSpPr>
          <p:cNvPr id="63" name="TextBox 62"/>
          <p:cNvSpPr txBox="1"/>
          <p:nvPr userDrawn="1"/>
        </p:nvSpPr>
        <p:spPr>
          <a:xfrm>
            <a:off x="6970278" y="5914998"/>
            <a:ext cx="988642" cy="150884"/>
          </a:xfrm>
          <a:prstGeom prst="rect">
            <a:avLst/>
          </a:prstGeom>
          <a:noFill/>
        </p:spPr>
        <p:txBody>
          <a:bodyPr wrap="square" lIns="0" tIns="0" rIns="0" bIns="0" rtlCol="0">
            <a:spAutoFit/>
          </a:bodyPr>
          <a:lstStyle/>
          <a:p>
            <a:pPr defTabSz="914049">
              <a:defRPr/>
            </a:pPr>
            <a:r>
              <a:rPr lang="en-US" sz="980" b="1">
                <a:solidFill>
                  <a:schemeClr val="bg1"/>
                </a:solidFill>
              </a:rPr>
              <a:t>Country</a:t>
            </a:r>
          </a:p>
        </p:txBody>
      </p:sp>
      <p:sp>
        <p:nvSpPr>
          <p:cNvPr id="64" name="TextBox 63"/>
          <p:cNvSpPr txBox="1"/>
          <p:nvPr userDrawn="1"/>
        </p:nvSpPr>
        <p:spPr>
          <a:xfrm>
            <a:off x="9156939" y="5924360"/>
            <a:ext cx="988642" cy="150884"/>
          </a:xfrm>
          <a:prstGeom prst="rect">
            <a:avLst/>
          </a:prstGeom>
          <a:noFill/>
        </p:spPr>
        <p:txBody>
          <a:bodyPr wrap="square" lIns="0" tIns="0" rIns="0" bIns="0" rtlCol="0">
            <a:spAutoFit/>
          </a:bodyPr>
          <a:lstStyle/>
          <a:p>
            <a:pPr defTabSz="914049">
              <a:defRPr/>
            </a:pPr>
            <a:r>
              <a:rPr lang="en-US" sz="980" b="1">
                <a:solidFill>
                  <a:schemeClr val="bg1"/>
                </a:solidFill>
              </a:rPr>
              <a:t>Business Need</a:t>
            </a:r>
          </a:p>
        </p:txBody>
      </p:sp>
      <p:sp>
        <p:nvSpPr>
          <p:cNvPr id="65" name="Text Placeholder 136"/>
          <p:cNvSpPr>
            <a:spLocks noGrp="1"/>
          </p:cNvSpPr>
          <p:nvPr>
            <p:ph type="body" sz="quarter" idx="37"/>
          </p:nvPr>
        </p:nvSpPr>
        <p:spPr>
          <a:xfrm>
            <a:off x="8109289" y="6184047"/>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66" name="TextBox 65"/>
          <p:cNvSpPr txBox="1"/>
          <p:nvPr userDrawn="1"/>
        </p:nvSpPr>
        <p:spPr>
          <a:xfrm>
            <a:off x="8093172" y="5917794"/>
            <a:ext cx="988642" cy="150884"/>
          </a:xfrm>
          <a:prstGeom prst="rect">
            <a:avLst/>
          </a:prstGeom>
          <a:noFill/>
        </p:spPr>
        <p:txBody>
          <a:bodyPr wrap="square" lIns="0" tIns="0" rIns="0" bIns="0" rtlCol="0">
            <a:spAutoFit/>
          </a:bodyPr>
          <a:lstStyle/>
          <a:p>
            <a:pPr defTabSz="914049">
              <a:defRPr/>
            </a:pPr>
            <a:r>
              <a:rPr lang="en-US" sz="980" b="1">
                <a:solidFill>
                  <a:schemeClr val="bg1"/>
                </a:solidFill>
              </a:rPr>
              <a:t>Partner</a:t>
            </a:r>
          </a:p>
        </p:txBody>
      </p:sp>
      <p:sp>
        <p:nvSpPr>
          <p:cNvPr id="23" name="Title 1">
            <a:extLst>
              <a:ext uri="{FF2B5EF4-FFF2-40B4-BE49-F238E27FC236}">
                <a16:creationId xmlns:a16="http://schemas.microsoft.com/office/drawing/2014/main" id="{406CEFA2-D75A-4CE6-BA46-E53CCEDA9F9B}"/>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117">
                <a:solidFill>
                  <a:schemeClr val="bg2"/>
                </a:solidFill>
                <a:latin typeface="+mj-lt"/>
              </a:defRPr>
            </a:lvl1pPr>
          </a:lstStyle>
          <a:p>
            <a:r>
              <a:rPr lang="en-US"/>
              <a:t>Click to edit Master title style</a:t>
            </a:r>
          </a:p>
        </p:txBody>
      </p:sp>
      <p:sp>
        <p:nvSpPr>
          <p:cNvPr id="25" name="Text Placeholder 3">
            <a:extLst>
              <a:ext uri="{FF2B5EF4-FFF2-40B4-BE49-F238E27FC236}">
                <a16:creationId xmlns:a16="http://schemas.microsoft.com/office/drawing/2014/main" id="{A57ED63D-AA42-47CA-955E-2EC48430EA4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marL="0" indent="0">
              <a:lnSpc>
                <a:spcPct val="95000"/>
              </a:lnSpc>
              <a:spcBef>
                <a:spcPts val="588"/>
              </a:spcBef>
              <a:spcAft>
                <a:spcPts val="588"/>
              </a:spcAft>
              <a:buNone/>
              <a:defRPr sz="1176">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4968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4328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157084395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89648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5192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89648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2377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62717"/>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9772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89648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5026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62717"/>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2417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787797"/>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787797"/>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5259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787797"/>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787797"/>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3643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854162"/>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854162"/>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2196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854162"/>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854162"/>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6459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76071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270220"/>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7933436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270220"/>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3574277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270220"/>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91048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0885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0853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3511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529290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86769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5307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1" y="-312"/>
            <a:ext cx="12191377" cy="6858623"/>
          </a:xfrm>
          <a:prstGeom prst="rect">
            <a:avLst/>
          </a:prstGeom>
        </p:spPr>
      </p:pic>
      <p:pic>
        <p:nvPicPr>
          <p:cNvPr id="6" name="MS logo white - EMF"/>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white">
          <a:xfrm>
            <a:off x="451632" y="470067"/>
            <a:ext cx="1423303" cy="304828"/>
          </a:xfrm>
          <a:prstGeom prst="rect">
            <a:avLst/>
          </a:prstGeom>
        </p:spPr>
      </p:pic>
      <p:pic>
        <p:nvPicPr>
          <p:cNvPr id="7" name="Picture 6"/>
          <p:cNvPicPr>
            <a:picLocks noChangeAspect="1"/>
          </p:cNvPicPr>
          <p:nvPr userDrawn="1"/>
        </p:nvPicPr>
        <p:blipFill>
          <a:blip r:embed="rId4"/>
          <a:stretch>
            <a:fillRect/>
          </a:stretch>
        </p:blipFill>
        <p:spPr>
          <a:xfrm>
            <a:off x="409135" y="4234751"/>
            <a:ext cx="4552746" cy="1793084"/>
          </a:xfrm>
          <a:prstGeom prst="rect">
            <a:avLst/>
          </a:prstGeom>
        </p:spPr>
      </p:pic>
    </p:spTree>
    <p:extLst>
      <p:ext uri="{BB962C8B-B14F-4D97-AF65-F5344CB8AC3E}">
        <p14:creationId xmlns:p14="http://schemas.microsoft.com/office/powerpoint/2010/main" val="3177927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Session code</a:t>
            </a:r>
          </a:p>
        </p:txBody>
      </p:sp>
    </p:spTree>
    <p:extLst>
      <p:ext uri="{BB962C8B-B14F-4D97-AF65-F5344CB8AC3E}">
        <p14:creationId xmlns:p14="http://schemas.microsoft.com/office/powerpoint/2010/main" val="2280565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004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58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9918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89682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997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954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1" y="1"/>
            <a:ext cx="11925080" cy="756465"/>
          </a:xfrm>
        </p:spPr>
        <p:txBody>
          <a:bodyPr lIns="91440" tIns="91440" rIns="0"/>
          <a:lstStyle>
            <a:lvl1pPr>
              <a:defRPr sz="2157">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665090" y="6597848"/>
            <a:ext cx="1353368" cy="233871"/>
          </a:xfrm>
          <a:prstGeom prst="rect">
            <a:avLst/>
          </a:prstGeom>
        </p:spPr>
        <p:txBody>
          <a:bodyPr wrap="none">
            <a:spAutoFit/>
          </a:bodyPr>
          <a:lstStyle/>
          <a:p>
            <a:pPr algn="r"/>
            <a:r>
              <a:rPr lang="en-US" sz="931">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3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09033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25690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002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5667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6263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77" y="0"/>
            <a:ext cx="12191623" cy="6858000"/>
          </a:xfrm>
          <a:prstGeom prst="rect">
            <a:avLst/>
          </a:prstGeom>
        </p:spPr>
      </p:pic>
      <p:sp>
        <p:nvSpPr>
          <p:cNvPr id="3" name="Rectangle 2"/>
          <p:cNvSpPr/>
          <p:nvPr userDrawn="1"/>
        </p:nvSpPr>
        <p:spPr bwMode="auto">
          <a:xfrm>
            <a:off x="269303" y="1815225"/>
            <a:ext cx="6277778"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921" b="0" i="0" u="none" strike="noStrike" kern="1200" cap="none" spc="-98"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69240" y="1814895"/>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92441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p:cNvSpPr/>
          <p:nvPr userDrawn="1"/>
        </p:nvSpPr>
        <p:spPr bwMode="auto">
          <a:xfrm>
            <a:off x="5647787"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644675"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513943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706836" cy="6858000"/>
          </a:xfrm>
          <a:prstGeom prst="rect">
            <a:avLst/>
          </a:prstGeom>
        </p:spPr>
      </p:pic>
      <p:sp>
        <p:nvSpPr>
          <p:cNvPr id="3" name="Rectangle 2"/>
          <p:cNvSpPr/>
          <p:nvPr userDrawn="1"/>
        </p:nvSpPr>
        <p:spPr bwMode="auto">
          <a:xfrm>
            <a:off x="269239"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69240"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1222794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065110" cy="89966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cstate="hqprint">
            <a:extLst>
              <a:ext uri="{28A0092B-C50C-407E-A947-70E740481C1C}">
                <a14:useLocalDpi xmlns:a14="http://schemas.microsoft.com/office/drawing/2010/main"/>
              </a:ext>
            </a:extLst>
          </a:blip>
          <a:srcRect l="16685" r="16685"/>
          <a:stretch>
            <a:fillRect/>
          </a:stretch>
        </p:blipFill>
        <p:spPr>
          <a:xfrm>
            <a:off x="5334350" y="0"/>
            <a:ext cx="6857650" cy="6856100"/>
          </a:xfrm>
          <a:prstGeom prst="rect">
            <a:avLst/>
          </a:prstGeom>
        </p:spPr>
      </p:pic>
      <p:sp>
        <p:nvSpPr>
          <p:cNvPr id="5"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91380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10226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7403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40" y="179310"/>
            <a:ext cx="5737837" cy="756465"/>
          </a:xfrm>
        </p:spPr>
        <p:txBody>
          <a:bodyPr lIns="0" tIns="91440" rIns="0" b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665090" y="6597848"/>
            <a:ext cx="1353368" cy="233871"/>
          </a:xfrm>
          <a:prstGeom prst="rect">
            <a:avLst/>
          </a:prstGeom>
        </p:spPr>
        <p:txBody>
          <a:bodyPr wrap="none">
            <a:spAutoFit/>
          </a:bodyPr>
          <a:lstStyle/>
          <a:p>
            <a:pPr algn="r"/>
            <a:r>
              <a:rPr lang="en-US" sz="931">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31">
              <a:solidFill>
                <a:schemeClr val="bg1"/>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096001" y="179310"/>
            <a:ext cx="5826761" cy="546203"/>
          </a:xfrm>
        </p:spPr>
        <p:txBody>
          <a:bodyPr tIns="91440"/>
          <a:lstStyle>
            <a:lvl1pPr marL="0" indent="0">
              <a:lnSpc>
                <a:spcPct val="110000"/>
              </a:lnSpc>
              <a:spcBef>
                <a:spcPts val="1176"/>
              </a:spcBef>
              <a:spcAft>
                <a:spcPts val="1176"/>
              </a:spcAft>
              <a:buNone/>
              <a:defRPr sz="2157">
                <a:solidFill>
                  <a:schemeClr val="bg2"/>
                </a:solidFill>
                <a:latin typeface="+mn-lt"/>
              </a:defRPr>
            </a:lvl1pPr>
          </a:lstStyle>
          <a:p>
            <a:pPr lvl="0"/>
            <a:endParaRPr lang="en-US"/>
          </a:p>
        </p:txBody>
      </p:sp>
    </p:spTree>
    <p:extLst>
      <p:ext uri="{BB962C8B-B14F-4D97-AF65-F5344CB8AC3E}">
        <p14:creationId xmlns:p14="http://schemas.microsoft.com/office/powerpoint/2010/main" val="68722427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7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89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685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733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817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28717016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8279120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7622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17024779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86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18097549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86720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6712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985288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7282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100886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637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9043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475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4719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5"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88462022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10913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8045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5391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868657852"/>
      </p:ext>
    </p:extLst>
  </p:cSld>
  <p:clrMapOvr>
    <a:masterClrMapping/>
  </p:clrMapOvr>
  <p:transition advClick="0">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3752665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7715"/>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74481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965434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a:t>Microsoft Confidential</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7586848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defRPr/>
            </a:pPr>
            <a:fld id="{E35FFCD0-55DC-4FA1-A75B-CAC7F2FFA607}" type="datetimeFigureOut">
              <a:rPr lang="en-US" sz="1765" kern="0" smtClean="0">
                <a:solidFill>
                  <a:prstClr val="black">
                    <a:tint val="75000"/>
                  </a:prstClr>
                </a:solidFill>
              </a:rPr>
              <a:pPr defTabSz="914225">
                <a:defRPr/>
              </a:pPr>
              <a:t>9/17/2018</a:t>
            </a:fld>
            <a:endParaRPr lang="en-US" sz="1765" kern="0">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sz="1765" kern="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6A59D5AF-717C-4F63-B565-3835D17431FA}" type="slidenum">
              <a:rPr lang="en-US" sz="1765" kern="0" smtClean="0">
                <a:solidFill>
                  <a:prstClr val="black">
                    <a:tint val="75000"/>
                  </a:prstClr>
                </a:solidFill>
              </a:rPr>
              <a:pPr defTabSz="914225">
                <a:defRPr/>
              </a:pPr>
              <a:t>‹#›</a:t>
            </a:fld>
            <a:endParaRPr lang="en-US" sz="1765" kern="0">
              <a:solidFill>
                <a:prstClr val="black">
                  <a:tint val="75000"/>
                </a:prstClr>
              </a:solidFill>
            </a:endParaRPr>
          </a:p>
        </p:txBody>
      </p:sp>
    </p:spTree>
    <p:extLst>
      <p:ext uri="{BB962C8B-B14F-4D97-AF65-F5344CB8AC3E}">
        <p14:creationId xmlns:p14="http://schemas.microsoft.com/office/powerpoint/2010/main" val="14573000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3855849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78333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18479" y="175188"/>
            <a:ext cx="9506601" cy="581277"/>
          </a:xfrm>
        </p:spPr>
        <p:txBody>
          <a:bodyPr lIns="91440" tIns="91440" r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41062"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347527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522"/>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8168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09362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7" y="1143000"/>
            <a:ext cx="11173968" cy="205505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98684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5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98992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1335305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1"/>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1"/>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4017244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34319267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55050"/>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275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36707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ue ba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903150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3595546"/>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28776928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90456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80083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492798"/>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105989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1"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25035709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1" y="3376961"/>
            <a:ext cx="11684000" cy="2235200"/>
          </a:xfrm>
          <a:prstGeom prst="rect">
            <a:avLst/>
          </a:prstGeom>
          <a:noFill/>
          <a:ln>
            <a:noFill/>
          </a:ln>
        </p:spPr>
        <p:txBody>
          <a:bodyPr vert="horz" wrap="square" lIns="243805" tIns="182854" rIns="121903" bIns="60952" rtlCol="0" anchor="t" anchorCtr="0">
            <a:noAutofit/>
          </a:bodyPr>
          <a:lstStyle/>
          <a:p>
            <a:pPr defTabSz="609468">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468">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468">
              <a:lnSpc>
                <a:spcPct val="90000"/>
              </a:lnSpc>
              <a:spcAft>
                <a:spcPts val="800"/>
              </a:spcAft>
            </a:pPr>
            <a:r>
              <a:rPr lang="en-US" sz="1333" dirty="0">
                <a:solidFill>
                  <a:srgbClr val="000000">
                    <a:alpha val="87000"/>
                  </a:srgbClr>
                </a:solidFill>
              </a:rPr>
              <a:t>For more information, see Use of Microsoft Copyrighted Content at</a:t>
            </a:r>
          </a:p>
          <a:p>
            <a:pPr algn="ctr" defTabSz="609468">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2"/>
            <a:ext cx="3149600" cy="370545"/>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 2013 Microsoft Corporation. All rights reserved.</a:t>
            </a:r>
          </a:p>
        </p:txBody>
      </p:sp>
      <p:sp>
        <p:nvSpPr>
          <p:cNvPr id="11" name="TextBox 10"/>
          <p:cNvSpPr txBox="1"/>
          <p:nvPr userDrawn="1"/>
        </p:nvSpPr>
        <p:spPr>
          <a:xfrm>
            <a:off x="304801" y="613936"/>
            <a:ext cx="11684000" cy="2438400"/>
          </a:xfrm>
          <a:prstGeom prst="rect">
            <a:avLst/>
          </a:prstGeom>
          <a:noFill/>
          <a:ln>
            <a:noFill/>
          </a:ln>
        </p:spPr>
        <p:txBody>
          <a:bodyPr vert="horz" wrap="square" lIns="243805" tIns="182854" rIns="121903" bIns="60952" rtlCol="0" anchor="t" anchorCtr="0">
            <a:normAutofit lnSpcReduction="10000"/>
          </a:bodyPr>
          <a:lstStyle/>
          <a:p>
            <a:pPr defTabSz="609468">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468">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468">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468">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11993801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1"/>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5"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8161695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4151945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1"/>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5" name="Slide Number Placeholder 4"/>
          <p:cNvSpPr>
            <a:spLocks noGrp="1"/>
          </p:cNvSpPr>
          <p:nvPr>
            <p:ph type="sldNum" sz="quarter" idx="12"/>
          </p:nvPr>
        </p:nvSpPr>
        <p:spPr>
          <a:xfrm>
            <a:off x="8850631" y="6356351"/>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3818067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39377593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378565"/>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1"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74846"/>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36603747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1"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4740934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81.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55" Type="http://schemas.openxmlformats.org/officeDocument/2006/relationships/slideLayout" Target="../slideLayouts/slideLayout110.xml"/><Relationship Id="rId63" Type="http://schemas.openxmlformats.org/officeDocument/2006/relationships/slideLayout" Target="../slideLayouts/slideLayout11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8" Type="http://schemas.openxmlformats.org/officeDocument/2006/relationships/slideLayout" Target="../slideLayouts/slideLayout113.xml"/><Relationship Id="rId5" Type="http://schemas.openxmlformats.org/officeDocument/2006/relationships/slideLayout" Target="../slideLayouts/slideLayout60.xml"/><Relationship Id="rId61" Type="http://schemas.openxmlformats.org/officeDocument/2006/relationships/slideLayout" Target="../slideLayouts/slideLayout116.xml"/><Relationship Id="rId19" Type="http://schemas.openxmlformats.org/officeDocument/2006/relationships/slideLayout" Target="../slideLayouts/slideLayout7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slideLayout" Target="../slideLayouts/slideLayout111.xml"/><Relationship Id="rId64" Type="http://schemas.openxmlformats.org/officeDocument/2006/relationships/slideLayout" Target="../slideLayouts/slideLayout119.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59" Type="http://schemas.openxmlformats.org/officeDocument/2006/relationships/slideLayout" Target="../slideLayouts/slideLayout114.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62" Type="http://schemas.openxmlformats.org/officeDocument/2006/relationships/slideLayout" Target="../slideLayouts/slideLayout11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slideLayout" Target="../slideLayouts/slideLayout112.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60" Type="http://schemas.openxmlformats.org/officeDocument/2006/relationships/slideLayout" Target="../slideLayouts/slideLayout115.xml"/><Relationship Id="rId65" Type="http://schemas.openxmlformats.org/officeDocument/2006/relationships/theme" Target="../theme/theme3.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1961373"/>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2796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ransition>
    <p:fade/>
  </p:transition>
  <p:txStyles>
    <p:titleStyle>
      <a:lvl1pPr algn="l" defTabSz="914192" rtl="0" eaLnBrk="1" latinLnBrk="0" hangingPunct="1">
        <a:lnSpc>
          <a:spcPct val="100000"/>
        </a:lnSpc>
        <a:spcBef>
          <a:spcPts val="588"/>
        </a:spcBef>
        <a:spcAft>
          <a:spcPts val="588"/>
        </a:spcAft>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035883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3794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 id="2147483779" r:id="rId61"/>
    <p:sldLayoutId id="2147483780" r:id="rId62"/>
    <p:sldLayoutId id="2147483783" r:id="rId63"/>
    <p:sldLayoutId id="2147483784" r:id="rId6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1.xml"/><Relationship Id="rId1" Type="http://schemas.openxmlformats.org/officeDocument/2006/relationships/slideLayout" Target="../slideLayouts/slideLayout6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7" Type="http://schemas.openxmlformats.org/officeDocument/2006/relationships/image" Target="../media/image31.png"/><Relationship Id="rId12" Type="http://schemas.openxmlformats.org/officeDocument/2006/relationships/hyperlink" Target="http://www.asd.gov.au/infosec/irap/index.htm" TargetMode="External"/><Relationship Id="rId17" Type="http://schemas.openxmlformats.org/officeDocument/2006/relationships/image" Target="../media/image39.jpeg"/><Relationship Id="rId25" Type="http://schemas.openxmlformats.org/officeDocument/2006/relationships/image" Target="../media/image47.jpeg"/><Relationship Id="rId33" Type="http://schemas.openxmlformats.org/officeDocument/2006/relationships/image" Target="../media/image55.jpeg"/><Relationship Id="rId38" Type="http://schemas.openxmlformats.org/officeDocument/2006/relationships/image" Target="../media/image60.png"/><Relationship Id="rId2" Type="http://schemas.openxmlformats.org/officeDocument/2006/relationships/notesSlide" Target="../notesSlides/notesSlide13.xml"/><Relationship Id="rId16" Type="http://schemas.openxmlformats.org/officeDocument/2006/relationships/image" Target="../media/image38.jpe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66.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5" Type="http://schemas.openxmlformats.org/officeDocument/2006/relationships/image" Target="../media/image29.jpeg"/><Relationship Id="rId15" Type="http://schemas.openxmlformats.org/officeDocument/2006/relationships/image" Target="../media/image37.jpeg"/><Relationship Id="rId23" Type="http://schemas.openxmlformats.org/officeDocument/2006/relationships/image" Target="../media/image45.jpeg"/><Relationship Id="rId28" Type="http://schemas.openxmlformats.org/officeDocument/2006/relationships/image" Target="../media/image50.jpeg"/><Relationship Id="rId36" Type="http://schemas.openxmlformats.org/officeDocument/2006/relationships/image" Target="../media/image58.jpeg"/><Relationship Id="rId10" Type="http://schemas.openxmlformats.org/officeDocument/2006/relationships/image" Target="../media/image34.png"/><Relationship Id="rId19" Type="http://schemas.openxmlformats.org/officeDocument/2006/relationships/image" Target="../media/image41.png"/><Relationship Id="rId31" Type="http://schemas.openxmlformats.org/officeDocument/2006/relationships/image" Target="../media/image53.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hyperlink" Target="https://www.fisc.or.jp/" TargetMode="External"/><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jpeg"/><Relationship Id="rId8" Type="http://schemas.openxmlformats.org/officeDocument/2006/relationships/image" Target="../media/image32.png"/><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66.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3.tmp"/></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667E-3DAF-4B47-BD8C-50446FDD6DE4}"/>
              </a:ext>
            </a:extLst>
          </p:cNvPr>
          <p:cNvSpPr>
            <a:spLocks noGrp="1"/>
          </p:cNvSpPr>
          <p:nvPr>
            <p:ph type="title"/>
          </p:nvPr>
        </p:nvSpPr>
        <p:spPr>
          <a:xfrm>
            <a:off x="269301" y="1277634"/>
            <a:ext cx="7900477" cy="2173041"/>
          </a:xfrm>
        </p:spPr>
        <p:txBody>
          <a:bodyPr/>
          <a:lstStyle/>
          <a:p>
            <a:r>
              <a:rPr lang="en-US" sz="5882" dirty="0"/>
              <a:t>Datacenter</a:t>
            </a:r>
            <a:br>
              <a:rPr lang="en-US" sz="5882" dirty="0"/>
            </a:br>
            <a:r>
              <a:rPr lang="en-US" sz="5882" dirty="0"/>
              <a:t>Cloud Assessment </a:t>
            </a:r>
            <a:endParaRPr lang="en-US" sz="6470" dirty="0"/>
          </a:p>
        </p:txBody>
      </p:sp>
      <p:sp>
        <p:nvSpPr>
          <p:cNvPr id="8" name="Text Placeholder 7">
            <a:extLst>
              <a:ext uri="{FF2B5EF4-FFF2-40B4-BE49-F238E27FC236}">
                <a16:creationId xmlns:a16="http://schemas.microsoft.com/office/drawing/2014/main" id="{EB69F611-E7D9-41D7-9A23-E7D5698AFE9F}"/>
              </a:ext>
            </a:extLst>
          </p:cNvPr>
          <p:cNvSpPr>
            <a:spLocks noGrp="1"/>
          </p:cNvSpPr>
          <p:nvPr>
            <p:ph type="body" sz="quarter" idx="10"/>
          </p:nvPr>
        </p:nvSpPr>
        <p:spPr>
          <a:xfrm>
            <a:off x="269239" y="3576339"/>
            <a:ext cx="6200271" cy="1178400"/>
          </a:xfrm>
        </p:spPr>
        <p:txBody>
          <a:bodyPr/>
          <a:lstStyle/>
          <a:p>
            <a:r>
              <a:rPr lang="en-US" dirty="0"/>
              <a:t>Migrating Apps, Workloads, and Data to Azure</a:t>
            </a:r>
          </a:p>
        </p:txBody>
      </p:sp>
    </p:spTree>
    <p:extLst>
      <p:ext uri="{BB962C8B-B14F-4D97-AF65-F5344CB8AC3E}">
        <p14:creationId xmlns:p14="http://schemas.microsoft.com/office/powerpoint/2010/main" val="1392466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bwMode="auto">
          <a:xfrm>
            <a:off x="-1" y="-6350"/>
            <a:ext cx="12192001"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811468" y="1557338"/>
            <a:ext cx="8523287" cy="900112"/>
          </a:xfrm>
        </p:spPr>
        <p:txBody>
          <a:bodyPr/>
          <a:lstStyle/>
          <a:p>
            <a:pPr algn="ctr">
              <a:spcAft>
                <a:spcPts val="588"/>
              </a:spcAft>
              <a:defRPr/>
            </a:pPr>
            <a:r>
              <a:rPr lang="en-US" sz="4313"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07162" y="4352784"/>
            <a:ext cx="2948228"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725939" y="4352784"/>
            <a:ext cx="2948228"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Cloud application </a:t>
            </a:r>
            <a:b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b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434828" y="4352784"/>
            <a:ext cx="2948228"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366037" y="3224920"/>
            <a:ext cx="841314" cy="82242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800638" y="3224920"/>
            <a:ext cx="809668" cy="82242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511008" y="3224920"/>
            <a:ext cx="806706" cy="82242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54222" y="487"/>
            <a:ext cx="0" cy="6888317"/>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19246" y="2353156"/>
            <a:ext cx="579531" cy="566046"/>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2"/>
            <a:ext cx="1603025" cy="2731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Machine Learning  Workbench</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9" y="2572922"/>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70" y="4876503"/>
            <a:ext cx="1642591"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Vison API</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54424" y="486"/>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marL="0" marR="0" lvl="0" indent="0" algn="l"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1" y="486"/>
            <a:ext cx="1954222" cy="685702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782332" y="30733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071764" y="16893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142120" y="115425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011201" y="20354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313938" y="219517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644469" y="144953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216881" y="140789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809447" y="34336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145392" y="163290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237975" y="12949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07974" y="12168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698358" y="12666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04208" y="1912565"/>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264337" y="17244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0958500" y="12347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705912" y="16160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360117" y="398756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098767" y="427071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9920395" y="20120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880710" y="15263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099841" y="2533406"/>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462465" y="173666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560221" y="155707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150141" y="114410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602199" y="124403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430675" y="15736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430675" y="11608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053371" y="390892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6956444" y="415958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413166" y="135535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504443" y="4240178"/>
            <a:ext cx="4054990" cy="2644632"/>
            <a:chOff x="824268" y="4593027"/>
            <a:chExt cx="4136300" cy="2697662"/>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43059" cy="269766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596" b="0" i="0" u="none" strike="noStrike" kern="1200" cap="none" spc="-784" normalizeH="0" baseline="0" noProof="0" dirty="0">
                  <a:ln>
                    <a:noFill/>
                  </a:ln>
                  <a:solidFill>
                    <a:srgbClr val="0078D7"/>
                  </a:solidFill>
                  <a:effectLst/>
                  <a:uLnTx/>
                  <a:uFillTx/>
                  <a:latin typeface="Segoe UI Light"/>
                  <a:ea typeface="+mn-ea"/>
                  <a:cs typeface="Segoe UI Semilight" panose="020B0402040204020203" pitchFamily="34" charset="0"/>
                </a:rPr>
                <a:t>42</a:t>
              </a:r>
              <a:r>
                <a:rPr kumimoji="0" lang="en-US" sz="16596" b="0" i="0" u="none" strike="noStrike" kern="1200" cap="none" spc="-784" normalizeH="0" baseline="0" noProof="0" dirty="0">
                  <a:ln>
                    <a:noFill/>
                  </a:ln>
                  <a:solidFill>
                    <a:srgbClr val="0078D7"/>
                  </a:solidFill>
                  <a:effectLst/>
                  <a:uLnTx/>
                  <a:uFillTx/>
                  <a:latin typeface="Segoe UI Light"/>
                  <a:ea typeface="+mn-ea"/>
                  <a:cs typeface="Segoe UI Semibold" panose="020B0702040204020203" pitchFamily="34" charset="0"/>
                </a:rPr>
                <a:t> </a:t>
              </a:r>
              <a:endParaRPr kumimoji="0" lang="en-US" sz="4800" b="0" i="0" u="none" strike="noStrike" kern="1200" cap="none" spc="-784" normalizeH="0" baseline="0" noProof="0" dirty="0">
                <a:ln>
                  <a:noFill/>
                </a:ln>
                <a:solidFill>
                  <a:srgbClr val="0078D7"/>
                </a:solidFill>
                <a:effectLst/>
                <a:uLnTx/>
                <a:uFillTx/>
                <a:latin typeface="Segoe UI Light"/>
                <a:ea typeface="+mn-ea"/>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50991" cy="1193003"/>
            </a:xfrm>
            <a:prstGeom prst="rect">
              <a:avLst/>
            </a:prstGeom>
          </p:spPr>
          <p:txBody>
            <a:bodyPr wrap="none">
              <a:spAutoFit/>
            </a:bodyPr>
            <a:lstStyle/>
            <a:p>
              <a:pPr marL="0" marR="0" lvl="0" indent="0" algn="l" defTabSz="914225" rtl="0" eaLnBrk="1" fontAlgn="auto" latinLnBrk="0" hangingPunct="1">
                <a:lnSpc>
                  <a:spcPts val="42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Azure </a:t>
              </a:r>
              <a:br>
                <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regions</a:t>
              </a:r>
            </a:p>
          </p:txBody>
        </p:sp>
      </p:grpSp>
      <p:sp>
        <p:nvSpPr>
          <p:cNvPr id="48" name="Oval 47">
            <a:extLst/>
          </p:cNvPr>
          <p:cNvSpPr/>
          <p:nvPr/>
        </p:nvSpPr>
        <p:spPr bwMode="auto">
          <a:xfrm>
            <a:off x="11239034" y="389081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 name="Oval 48">
            <a:extLst/>
          </p:cNvPr>
          <p:cNvSpPr/>
          <p:nvPr/>
        </p:nvSpPr>
        <p:spPr bwMode="auto">
          <a:xfrm>
            <a:off x="10977684" y="417396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0" name="Rectangle 49">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51" name="Rectangle 50">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9" name="Freeform 58"/>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D840CA15-E7AF-4D80-A226-6F2F62F5E3F3}"/>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61" name="Rectangle 60">
            <a:extLst>
              <a:ext uri="{FF2B5EF4-FFF2-40B4-BE49-F238E27FC236}">
                <a16:creationId xmlns:a16="http://schemas.microsoft.com/office/drawing/2014/main" id="{F69E30BA-F4E2-487C-9E26-A8FB0904BDE2}"/>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62" name="speedometer_2">
            <a:extLst>
              <a:ext uri="{FF2B5EF4-FFF2-40B4-BE49-F238E27FC236}">
                <a16:creationId xmlns:a16="http://schemas.microsoft.com/office/drawing/2014/main" id="{2697FF53-82DB-44EB-BCE6-BE244712CD87}"/>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3" name="Group 62">
            <a:extLst>
              <a:ext uri="{FF2B5EF4-FFF2-40B4-BE49-F238E27FC236}">
                <a16:creationId xmlns:a16="http://schemas.microsoft.com/office/drawing/2014/main" id="{D3F4AD1F-822E-4276-8AFD-9C6F53B0B083}"/>
              </a:ext>
            </a:extLst>
          </p:cNvPr>
          <p:cNvGrpSpPr/>
          <p:nvPr/>
        </p:nvGrpSpPr>
        <p:grpSpPr>
          <a:xfrm>
            <a:off x="775290" y="2524056"/>
            <a:ext cx="451261" cy="440761"/>
            <a:chOff x="2088630" y="3287843"/>
            <a:chExt cx="429718" cy="419725"/>
          </a:xfrm>
          <a:noFill/>
        </p:grpSpPr>
        <p:sp>
          <p:nvSpPr>
            <p:cNvPr id="64" name="Rectangle 63">
              <a:extLst>
                <a:ext uri="{FF2B5EF4-FFF2-40B4-BE49-F238E27FC236}">
                  <a16:creationId xmlns:a16="http://schemas.microsoft.com/office/drawing/2014/main" id="{E9C4BBE8-54F1-44C8-9909-78FC54BA0B7B}"/>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5" name="Rectangle 64">
              <a:extLst>
                <a:ext uri="{FF2B5EF4-FFF2-40B4-BE49-F238E27FC236}">
                  <a16:creationId xmlns:a16="http://schemas.microsoft.com/office/drawing/2014/main" id="{F5DAF9FD-18B3-45B3-BC0D-0E21FBE8F28F}"/>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53" name="Title 2">
            <a:extLst>
              <a:ext uri="{FF2B5EF4-FFF2-40B4-BE49-F238E27FC236}">
                <a16:creationId xmlns:a16="http://schemas.microsoft.com/office/drawing/2014/main" id="{2A2796AA-A8AA-4242-A1DE-15F8FBFBDB27}"/>
              </a:ext>
            </a:extLst>
          </p:cNvPr>
          <p:cNvSpPr txBox="1">
            <a:spLocks/>
          </p:cNvSpPr>
          <p:nvPr/>
        </p:nvSpPr>
        <p:spPr>
          <a:xfrm>
            <a:off x="8062333" y="5762599"/>
            <a:ext cx="3466576" cy="624421"/>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505050">
                    <a:lumMod val="60000"/>
                    <a:lumOff val="40000"/>
                  </a:srgbClr>
                </a:solidFill>
                <a:effectLst/>
                <a:uLnTx/>
                <a:uFillTx/>
                <a:latin typeface="Segoe UI"/>
                <a:ea typeface="+mn-ea"/>
                <a:cs typeface="Segoe UI" pitchFamily="34" charset="0"/>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par>
                                <p:cTn id="111" presetID="10" presetClass="entr" presetSubtype="0" fill="hold" grpId="0" nodeType="withEffect">
                                  <p:stCondLst>
                                    <p:cond delay="42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3D86BF-D60D-4D45-AD9A-B2638811C3F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 name="Rectangle 19">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21" name="Rectangle 20">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2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Freeform 28"/>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A1146EDB-2AF1-424A-9EF5-E4304E03BFAD}"/>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6" name="Rectangle 15">
            <a:extLst>
              <a:ext uri="{FF2B5EF4-FFF2-40B4-BE49-F238E27FC236}">
                <a16:creationId xmlns:a16="http://schemas.microsoft.com/office/drawing/2014/main" id="{B35646DF-8C43-4E4D-B624-7900389633A3}"/>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 name="speedometer_2">
            <a:extLst>
              <a:ext uri="{FF2B5EF4-FFF2-40B4-BE49-F238E27FC236}">
                <a16:creationId xmlns:a16="http://schemas.microsoft.com/office/drawing/2014/main" id="{6B36E8F2-7074-4E46-8F79-AB1429268D3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 name="Group 18">
            <a:extLst>
              <a:ext uri="{FF2B5EF4-FFF2-40B4-BE49-F238E27FC236}">
                <a16:creationId xmlns:a16="http://schemas.microsoft.com/office/drawing/2014/main" id="{3063E2FD-E14B-41C4-8DA5-5C5F57591146}"/>
              </a:ext>
            </a:extLst>
          </p:cNvPr>
          <p:cNvGrpSpPr/>
          <p:nvPr/>
        </p:nvGrpSpPr>
        <p:grpSpPr>
          <a:xfrm>
            <a:off x="775290" y="2524056"/>
            <a:ext cx="451261" cy="440761"/>
            <a:chOff x="2088630" y="3287843"/>
            <a:chExt cx="429718" cy="419725"/>
          </a:xfrm>
          <a:noFill/>
        </p:grpSpPr>
        <p:sp>
          <p:nvSpPr>
            <p:cNvPr id="30" name="Rectangle 29">
              <a:extLst>
                <a:ext uri="{FF2B5EF4-FFF2-40B4-BE49-F238E27FC236}">
                  <a16:creationId xmlns:a16="http://schemas.microsoft.com/office/drawing/2014/main" id="{037D5AFB-935A-4FAB-8C62-922CAA8CE52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Rectangle 30">
              <a:extLst>
                <a:ext uri="{FF2B5EF4-FFF2-40B4-BE49-F238E27FC236}">
                  <a16:creationId xmlns:a16="http://schemas.microsoft.com/office/drawing/2014/main" id="{380087E5-6DB4-4B71-8C58-CE39C1BD283A}"/>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3" name="Title 1">
            <a:extLst>
              <a:ext uri="{FF2B5EF4-FFF2-40B4-BE49-F238E27FC236}">
                <a16:creationId xmlns:a16="http://schemas.microsoft.com/office/drawing/2014/main" id="{DD8C2ABE-87D9-4EFD-B245-F7078E0BB1A4}"/>
              </a:ext>
            </a:extLst>
          </p:cNvPr>
          <p:cNvSpPr txBox="1">
            <a:spLocks/>
          </p:cNvSpPr>
          <p:nvPr/>
        </p:nvSpPr>
        <p:spPr>
          <a:xfrm>
            <a:off x="2277550" y="2152760"/>
            <a:ext cx="6899904" cy="1117295"/>
          </a:xfrm>
          <a:prstGeom prst="rect">
            <a:avLst/>
          </a:prstGeom>
        </p:spPr>
        <p:txBody>
          <a:bodyPr lIns="146263" tIns="9142" rIns="146263" bIns="914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4705" b="0" i="0" u="none" strike="noStrike" kern="1200" cap="none" spc="-100" normalizeH="0" baseline="0" noProof="0" dirty="0">
                <a:ln w="3175">
                  <a:noFill/>
                </a:ln>
                <a:solidFill>
                  <a:srgbClr val="0078D7"/>
                </a:solidFill>
                <a:effectLst/>
                <a:uLnTx/>
                <a:uFillTx/>
                <a:latin typeface="Segoe UI Light"/>
                <a:ea typeface="+mn-ea"/>
                <a:cs typeface="Segoe UI" pitchFamily="34" charset="0"/>
              </a:rPr>
              <a:t>Azure </a:t>
            </a:r>
          </a:p>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4705" b="0" i="0" u="none" strike="noStrike" kern="1200" cap="none" spc="-100" normalizeH="0" baseline="0" noProof="0" dirty="0">
                <a:ln w="3175">
                  <a:noFill/>
                </a:ln>
                <a:solidFill>
                  <a:srgbClr val="0078D7"/>
                </a:solidFill>
                <a:effectLst/>
                <a:uLnTx/>
                <a:uFillTx/>
                <a:latin typeface="Segoe UI Light"/>
                <a:ea typeface="+mn-ea"/>
                <a:cs typeface="Segoe UI" pitchFamily="34" charset="0"/>
              </a:rPr>
              <a:t>Security Center</a:t>
            </a:r>
          </a:p>
        </p:txBody>
      </p:sp>
      <p:sp>
        <p:nvSpPr>
          <p:cNvPr id="34" name="Rectangle 33">
            <a:extLst>
              <a:ext uri="{FF2B5EF4-FFF2-40B4-BE49-F238E27FC236}">
                <a16:creationId xmlns:a16="http://schemas.microsoft.com/office/drawing/2014/main" id="{316EC6B7-3842-4ED7-84C9-FE9B4E62AB61}"/>
              </a:ext>
            </a:extLst>
          </p:cNvPr>
          <p:cNvSpPr/>
          <p:nvPr/>
        </p:nvSpPr>
        <p:spPr>
          <a:xfrm>
            <a:off x="2277551" y="3568596"/>
            <a:ext cx="4669091" cy="1387941"/>
          </a:xfrm>
          <a:prstGeom prst="rect">
            <a:avLst/>
          </a:prstGeom>
        </p:spPr>
        <p:txBody>
          <a:bodyPr wrap="square" lIns="146263">
            <a:spAutoFit/>
          </a:bodyPr>
          <a:lstStyle/>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2157" b="0" i="0" u="none" strike="noStrike" kern="1200" cap="none" spc="0" normalizeH="0" baseline="0" noProof="0" dirty="0">
                <a:ln>
                  <a:noFill/>
                </a:ln>
                <a:solidFill>
                  <a:srgbClr val="4F504F"/>
                </a:solidFill>
                <a:effectLst/>
                <a:uLnTx/>
                <a:uFillTx/>
                <a:latin typeface="Segoe UI Light" charset="0"/>
                <a:ea typeface="Segoe UI Light" charset="0"/>
                <a:cs typeface="Segoe UI Light" charset="0"/>
              </a:rPr>
              <a:t>Protection through best practices</a:t>
            </a:r>
          </a:p>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2157" b="0" i="0" u="none" strike="noStrike" kern="1200" cap="none" spc="0" normalizeH="0" baseline="0" noProof="0" dirty="0">
                <a:ln>
                  <a:noFill/>
                </a:ln>
                <a:solidFill>
                  <a:srgbClr val="4F504F"/>
                </a:solidFill>
                <a:effectLst/>
                <a:uLnTx/>
                <a:uFillTx/>
                <a:latin typeface="Segoe UI Light" charset="0"/>
                <a:ea typeface="Segoe UI Light" charset="0"/>
                <a:cs typeface="Segoe UI Light" charset="0"/>
              </a:rPr>
              <a:t>Detect threats and attacks</a:t>
            </a:r>
          </a:p>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2157" b="0" i="0" u="none" strike="noStrike" kern="1200" cap="none" spc="0" normalizeH="0" baseline="0" noProof="0" dirty="0">
                <a:ln>
                  <a:noFill/>
                </a:ln>
                <a:solidFill>
                  <a:srgbClr val="4F504F"/>
                </a:solidFill>
                <a:effectLst/>
                <a:uLnTx/>
                <a:uFillTx/>
                <a:latin typeface="Segoe UI Light" charset="0"/>
                <a:ea typeface="Segoe UI Light" charset="0"/>
                <a:cs typeface="Segoe UI Light" charset="0"/>
              </a:rPr>
              <a:t>Remediate issues</a:t>
            </a:r>
          </a:p>
        </p:txBody>
      </p:sp>
      <p:grpSp>
        <p:nvGrpSpPr>
          <p:cNvPr id="2" name="Group 1"/>
          <p:cNvGrpSpPr/>
          <p:nvPr/>
        </p:nvGrpSpPr>
        <p:grpSpPr>
          <a:xfrm>
            <a:off x="6136478" y="451924"/>
            <a:ext cx="6055523" cy="6336506"/>
            <a:chOff x="6136478" y="451924"/>
            <a:chExt cx="6055523" cy="6336506"/>
          </a:xfrm>
        </p:grpSpPr>
        <p:pic>
          <p:nvPicPr>
            <p:cNvPr id="42" name="Picture 41" descr="A screenshot of a computer&#10;&#10;Description generated with high confidence">
              <a:extLst>
                <a:ext uri="{FF2B5EF4-FFF2-40B4-BE49-F238E27FC236}">
                  <a16:creationId xmlns:a16="http://schemas.microsoft.com/office/drawing/2014/main" id="{B3FCFB3E-4F42-4D86-BF9D-9A2EE643B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6478" y="451924"/>
              <a:ext cx="6055522" cy="6336506"/>
            </a:xfrm>
            <a:prstGeom prst="rect">
              <a:avLst/>
            </a:prstGeom>
          </p:spPr>
        </p:pic>
        <p:pic>
          <p:nvPicPr>
            <p:cNvPr id="43" name="Picture 42">
              <a:extLst>
                <a:ext uri="{FF2B5EF4-FFF2-40B4-BE49-F238E27FC236}">
                  <a16:creationId xmlns:a16="http://schemas.microsoft.com/office/drawing/2014/main" id="{7F4BC64D-772A-494C-9045-9302C0F3B75A}"/>
                </a:ext>
              </a:extLst>
            </p:cNvPr>
            <p:cNvPicPr>
              <a:picLocks noChangeAspect="1"/>
            </p:cNvPicPr>
            <p:nvPr/>
          </p:nvPicPr>
          <p:blipFill>
            <a:blip r:embed="rId4"/>
            <a:stretch>
              <a:fillRect/>
            </a:stretch>
          </p:blipFill>
          <p:spPr>
            <a:xfrm>
              <a:off x="7100347" y="699956"/>
              <a:ext cx="5091654" cy="4305039"/>
            </a:xfrm>
            <a:prstGeom prst="rect">
              <a:avLst/>
            </a:prstGeom>
          </p:spPr>
        </p:pic>
      </p:grpSp>
    </p:spTree>
    <p:extLst>
      <p:ext uri="{BB962C8B-B14F-4D97-AF65-F5344CB8AC3E}">
        <p14:creationId xmlns:p14="http://schemas.microsoft.com/office/powerpoint/2010/main" val="78474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0"/>
                                  </p:stCondLst>
                                  <p:childTnLst>
                                    <p:animMotion origin="layout" path="M -0.05553 0.00023 L -1.83304E-6 0.00023 " pathEditMode="relative" rAng="0" ptsTypes="AA">
                                      <p:cBhvr>
                                        <p:cTn id="9" dur="8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600"/>
                                        <p:tgtEl>
                                          <p:spTgt spid="34"/>
                                        </p:tgtEl>
                                      </p:cBhvr>
                                    </p:animEffect>
                                  </p:childTnLst>
                                </p:cTn>
                              </p:par>
                              <p:par>
                                <p:cTn id="13" presetID="35" presetClass="path" presetSubtype="0" decel="100000" fill="hold" grpId="1" nodeType="withEffect">
                                  <p:stCondLst>
                                    <p:cond delay="50"/>
                                  </p:stCondLst>
                                  <p:childTnLst>
                                    <p:animMotion origin="layout" path="M -0.05553 0.00022 L 2.29257E-6 0.00022 " pathEditMode="relative" rAng="0" ptsTypes="AA">
                                      <p:cBhvr>
                                        <p:cTn id="14" dur="800" fill="hold"/>
                                        <p:tgtEl>
                                          <p:spTgt spid="34"/>
                                        </p:tgtEl>
                                        <p:attrNameLst>
                                          <p:attrName>ppt_x</p:attrName>
                                          <p:attrName>ppt_y</p:attrName>
                                        </p:attrNameLst>
                                      </p:cBhvr>
                                      <p:rCtr x="2770" y="0"/>
                                    </p:animMotion>
                                  </p:childTnLst>
                                </p:cTn>
                              </p:par>
                              <p:par>
                                <p:cTn id="15" presetID="2" presetClass="entr" presetSubtype="2" decel="10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53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5FB73271-5311-4BD4-8115-D085B487C5F6}"/>
              </a:ext>
            </a:extLst>
          </p:cNvPr>
          <p:cNvGrpSpPr/>
          <p:nvPr/>
        </p:nvGrpSpPr>
        <p:grpSpPr>
          <a:xfrm>
            <a:off x="3116984" y="-1"/>
            <a:ext cx="9075015" cy="6761019"/>
            <a:chOff x="10229502" y="-1"/>
            <a:chExt cx="1962497" cy="1462089"/>
          </a:xfrm>
        </p:grpSpPr>
        <p:sp>
          <p:nvSpPr>
            <p:cNvPr id="64" name="Rectangle 63">
              <a:extLst>
                <a:ext uri="{FF2B5EF4-FFF2-40B4-BE49-F238E27FC236}">
                  <a16:creationId xmlns:a16="http://schemas.microsoft.com/office/drawing/2014/main" id="{A06B7FB0-F238-4268-818D-A11D108B0687}"/>
                </a:ext>
              </a:extLst>
            </p:cNvPr>
            <p:cNvSpPr/>
            <p:nvPr/>
          </p:nvSpPr>
          <p:spPr bwMode="auto">
            <a:xfrm>
              <a:off x="10593400" y="0"/>
              <a:ext cx="1598599" cy="1462088"/>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32E896-EDDE-4919-A57D-C9E8875B9769}"/>
                </a:ext>
              </a:extLst>
            </p:cNvPr>
            <p:cNvSpPr/>
            <p:nvPr/>
          </p:nvSpPr>
          <p:spPr bwMode="auto">
            <a:xfrm>
              <a:off x="10591070" y="0"/>
              <a:ext cx="1198258" cy="358012"/>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FB51D270-4952-4A17-B5B8-33597F75A7A3}"/>
                </a:ext>
              </a:extLst>
            </p:cNvPr>
            <p:cNvSpPr/>
            <p:nvPr/>
          </p:nvSpPr>
          <p:spPr bwMode="auto">
            <a:xfrm>
              <a:off x="10229850" y="-1"/>
              <a:ext cx="360997" cy="1460501"/>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F32C5CDA-58B5-4725-8EED-CF113D92F2AB}"/>
                </a:ext>
              </a:extLst>
            </p:cNvPr>
            <p:cNvSpPr/>
            <p:nvPr/>
          </p:nvSpPr>
          <p:spPr bwMode="auto">
            <a:xfrm>
              <a:off x="10561425" y="1164640"/>
              <a:ext cx="1138928" cy="265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rPr>
                <a:t>Core infrastructure</a:t>
              </a:r>
            </a:p>
          </p:txBody>
        </p:sp>
        <p:sp>
          <p:nvSpPr>
            <p:cNvPr id="68" name="Rectangle 67">
              <a:extLst>
                <a:ext uri="{FF2B5EF4-FFF2-40B4-BE49-F238E27FC236}">
                  <a16:creationId xmlns:a16="http://schemas.microsoft.com/office/drawing/2014/main" id="{639070BC-D7FA-4AD6-86E7-F4EE0277F62E}"/>
                </a:ext>
              </a:extLst>
            </p:cNvPr>
            <p:cNvSpPr/>
            <p:nvPr/>
          </p:nvSpPr>
          <p:spPr bwMode="auto">
            <a:xfrm>
              <a:off x="10561162" y="567787"/>
              <a:ext cx="1254566" cy="349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69" name="Rectangle 68">
              <a:extLst>
                <a:ext uri="{FF2B5EF4-FFF2-40B4-BE49-F238E27FC236}">
                  <a16:creationId xmlns:a16="http://schemas.microsoft.com/office/drawing/2014/main" id="{19BBAC1A-1FF9-4C79-A88B-864A1FB54CB4}"/>
                </a:ext>
              </a:extLst>
            </p:cNvPr>
            <p:cNvSpPr/>
            <p:nvPr/>
          </p:nvSpPr>
          <p:spPr bwMode="auto">
            <a:xfrm>
              <a:off x="10561161" y="123542"/>
              <a:ext cx="859833" cy="107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70" name="Oval 69">
              <a:extLst>
                <a:ext uri="{FF2B5EF4-FFF2-40B4-BE49-F238E27FC236}">
                  <a16:creationId xmlns:a16="http://schemas.microsoft.com/office/drawing/2014/main" id="{D749CA8D-18F4-4840-82D6-C1ABF6C6FB8E}"/>
                </a:ext>
              </a:extLst>
            </p:cNvPr>
            <p:cNvSpPr/>
            <p:nvPr/>
          </p:nvSpPr>
          <p:spPr bwMode="auto">
            <a:xfrm>
              <a:off x="10287223" y="65216"/>
              <a:ext cx="242785" cy="24278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FB0430EC-1DC1-4372-B10E-F854B6AEA7D9}"/>
                </a:ext>
              </a:extLst>
            </p:cNvPr>
            <p:cNvGrpSpPr/>
            <p:nvPr/>
          </p:nvGrpSpPr>
          <p:grpSpPr>
            <a:xfrm>
              <a:off x="10275569" y="585584"/>
              <a:ext cx="270140" cy="270138"/>
              <a:chOff x="10275569" y="585584"/>
              <a:chExt cx="270140" cy="270138"/>
            </a:xfrm>
          </p:grpSpPr>
          <p:grpSp>
            <p:nvGrpSpPr>
              <p:cNvPr id="102" name="Group 101">
                <a:extLst>
                  <a:ext uri="{FF2B5EF4-FFF2-40B4-BE49-F238E27FC236}">
                    <a16:creationId xmlns:a16="http://schemas.microsoft.com/office/drawing/2014/main" id="{005A2A82-58B3-499E-BACD-F981959467C7}"/>
                  </a:ext>
                </a:extLst>
              </p:cNvPr>
              <p:cNvGrpSpPr/>
              <p:nvPr/>
            </p:nvGrpSpPr>
            <p:grpSpPr>
              <a:xfrm>
                <a:off x="10318223" y="665435"/>
                <a:ext cx="186065" cy="140854"/>
                <a:chOff x="3268663" y="4287838"/>
                <a:chExt cx="4351337" cy="3294062"/>
              </a:xfrm>
              <a:solidFill>
                <a:schemeClr val="bg1"/>
              </a:solidFill>
            </p:grpSpPr>
            <p:sp>
              <p:nvSpPr>
                <p:cNvPr id="104" name="Freeform 6">
                  <a:extLst>
                    <a:ext uri="{FF2B5EF4-FFF2-40B4-BE49-F238E27FC236}">
                      <a16:creationId xmlns:a16="http://schemas.microsoft.com/office/drawing/2014/main" id="{7475C598-F8A0-4EDE-87F5-713A14AA79A6}"/>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7">
                  <a:extLst>
                    <a:ext uri="{FF2B5EF4-FFF2-40B4-BE49-F238E27FC236}">
                      <a16:creationId xmlns:a16="http://schemas.microsoft.com/office/drawing/2014/main" id="{28F3B2E1-F3FB-42F0-A02C-D981C9890E5B}"/>
                    </a:ext>
                  </a:extLst>
                </p:cNvPr>
                <p:cNvSpPr>
                  <a:spLocks noChangeArrowheads="1"/>
                </p:cNvSpPr>
                <p:nvPr/>
              </p:nvSpPr>
              <p:spPr bwMode="auto">
                <a:xfrm>
                  <a:off x="4695824" y="4762511"/>
                  <a:ext cx="1495425" cy="1765296"/>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Oval 102">
                <a:extLst>
                  <a:ext uri="{FF2B5EF4-FFF2-40B4-BE49-F238E27FC236}">
                    <a16:creationId xmlns:a16="http://schemas.microsoft.com/office/drawing/2014/main" id="{05D20C2A-4E56-49A7-A23F-2665C9C8C4C0}"/>
                  </a:ext>
                </a:extLst>
              </p:cNvPr>
              <p:cNvSpPr/>
              <p:nvPr/>
            </p:nvSpPr>
            <p:spPr bwMode="auto">
              <a:xfrm>
                <a:off x="10275569" y="585584"/>
                <a:ext cx="270140" cy="2701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8E1F3A25-1435-462B-8A3B-717D205CEEF8}"/>
                </a:ext>
              </a:extLst>
            </p:cNvPr>
            <p:cNvGrpSpPr/>
            <p:nvPr/>
          </p:nvGrpSpPr>
          <p:grpSpPr>
            <a:xfrm>
              <a:off x="10307043" y="1215198"/>
              <a:ext cx="204883" cy="153765"/>
              <a:chOff x="10307043" y="1215198"/>
              <a:chExt cx="204883" cy="153765"/>
            </a:xfrm>
          </p:grpSpPr>
          <p:sp>
            <p:nvSpPr>
              <p:cNvPr id="86" name="Freeform 1">
                <a:extLst>
                  <a:ext uri="{FF2B5EF4-FFF2-40B4-BE49-F238E27FC236}">
                    <a16:creationId xmlns:a16="http://schemas.microsoft.com/office/drawing/2014/main" id="{17686306-533E-4F6B-84F1-8AE8D1AA25CE}"/>
                  </a:ext>
                </a:extLst>
              </p:cNvPr>
              <p:cNvSpPr>
                <a:spLocks noChangeArrowheads="1"/>
              </p:cNvSpPr>
              <p:nvPr/>
            </p:nvSpPr>
            <p:spPr bwMode="auto">
              <a:xfrm>
                <a:off x="10403043" y="1296167"/>
                <a:ext cx="12883" cy="2230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2">
                <a:extLst>
                  <a:ext uri="{FF2B5EF4-FFF2-40B4-BE49-F238E27FC236}">
                    <a16:creationId xmlns:a16="http://schemas.microsoft.com/office/drawing/2014/main" id="{FFA6E64C-76B5-426E-B2CD-AF90D68F126F}"/>
                  </a:ext>
                </a:extLst>
              </p:cNvPr>
              <p:cNvSpPr>
                <a:spLocks noChangeArrowheads="1"/>
              </p:cNvSpPr>
              <p:nvPr/>
            </p:nvSpPr>
            <p:spPr bwMode="auto">
              <a:xfrm>
                <a:off x="10447233" y="1339457"/>
                <a:ext cx="11498" cy="1149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3">
                <a:extLst>
                  <a:ext uri="{FF2B5EF4-FFF2-40B4-BE49-F238E27FC236}">
                    <a16:creationId xmlns:a16="http://schemas.microsoft.com/office/drawing/2014/main" id="{399D5604-028D-410E-BA6A-2C7E84EBC886}"/>
                  </a:ext>
                </a:extLst>
              </p:cNvPr>
              <p:cNvSpPr>
                <a:spLocks noChangeArrowheads="1"/>
              </p:cNvSpPr>
              <p:nvPr/>
            </p:nvSpPr>
            <p:spPr bwMode="auto">
              <a:xfrm>
                <a:off x="10362454" y="1341396"/>
                <a:ext cx="63307" cy="768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4">
                <a:extLst>
                  <a:ext uri="{FF2B5EF4-FFF2-40B4-BE49-F238E27FC236}">
                    <a16:creationId xmlns:a16="http://schemas.microsoft.com/office/drawing/2014/main" id="{1885A6C3-7735-4EB6-B738-421DBB2C8EDB}"/>
                  </a:ext>
                </a:extLst>
              </p:cNvPr>
              <p:cNvSpPr>
                <a:spLocks noChangeArrowheads="1"/>
              </p:cNvSpPr>
              <p:nvPr/>
            </p:nvSpPr>
            <p:spPr bwMode="auto">
              <a:xfrm>
                <a:off x="10307043" y="1215198"/>
                <a:ext cx="204883" cy="1537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B0B1C9DC-272E-4EE7-BF54-0C761F702F2A}"/>
                </a:ext>
              </a:extLst>
            </p:cNvPr>
            <p:cNvGrpSpPr/>
            <p:nvPr/>
          </p:nvGrpSpPr>
          <p:grpSpPr>
            <a:xfrm>
              <a:off x="11900152" y="229164"/>
              <a:ext cx="178445" cy="226817"/>
              <a:chOff x="11900152" y="229164"/>
              <a:chExt cx="178445" cy="226817"/>
            </a:xfrm>
          </p:grpSpPr>
          <p:sp>
            <p:nvSpPr>
              <p:cNvPr id="83" name="Freeform 82">
                <a:extLst>
                  <a:ext uri="{FF2B5EF4-FFF2-40B4-BE49-F238E27FC236}">
                    <a16:creationId xmlns:a16="http://schemas.microsoft.com/office/drawing/2014/main" id="{CF164747-B5A1-4797-8A22-2D2380A173EE}"/>
                  </a:ext>
                </a:extLst>
              </p:cNvPr>
              <p:cNvSpPr>
                <a:spLocks noChangeArrowheads="1"/>
              </p:cNvSpPr>
              <p:nvPr/>
            </p:nvSpPr>
            <p:spPr bwMode="auto">
              <a:xfrm>
                <a:off x="11900152" y="229164"/>
                <a:ext cx="178445" cy="226817"/>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 name="Freeform 83">
                <a:extLst>
                  <a:ext uri="{FF2B5EF4-FFF2-40B4-BE49-F238E27FC236}">
                    <a16:creationId xmlns:a16="http://schemas.microsoft.com/office/drawing/2014/main" id="{536675C1-3DDA-448B-BE3F-EA1F35D375DE}"/>
                  </a:ext>
                </a:extLst>
              </p:cNvPr>
              <p:cNvSpPr>
                <a:spLocks noChangeArrowheads="1"/>
              </p:cNvSpPr>
              <p:nvPr/>
            </p:nvSpPr>
            <p:spPr bwMode="auto">
              <a:xfrm>
                <a:off x="12036917" y="417184"/>
                <a:ext cx="15147" cy="15147"/>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84">
                <a:extLst>
                  <a:ext uri="{FF2B5EF4-FFF2-40B4-BE49-F238E27FC236}">
                    <a16:creationId xmlns:a16="http://schemas.microsoft.com/office/drawing/2014/main" id="{658DBE67-0EEB-4561-B232-616916BC25F1}"/>
                  </a:ext>
                </a:extLst>
              </p:cNvPr>
              <p:cNvSpPr>
                <a:spLocks noChangeArrowheads="1"/>
              </p:cNvSpPr>
              <p:nvPr/>
            </p:nvSpPr>
            <p:spPr bwMode="auto">
              <a:xfrm>
                <a:off x="11925072" y="419725"/>
                <a:ext cx="83603" cy="10066"/>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grpSp>
        <p:sp>
          <p:nvSpPr>
            <p:cNvPr id="74" name="Rectangle 73">
              <a:extLst>
                <a:ext uri="{FF2B5EF4-FFF2-40B4-BE49-F238E27FC236}">
                  <a16:creationId xmlns:a16="http://schemas.microsoft.com/office/drawing/2014/main" id="{1300881D-8BBD-4C41-BBEB-47DF0A847192}"/>
                </a:ext>
              </a:extLst>
            </p:cNvPr>
            <p:cNvSpPr/>
            <p:nvPr/>
          </p:nvSpPr>
          <p:spPr bwMode="auto">
            <a:xfrm rot="16200000">
              <a:off x="11494999" y="754162"/>
              <a:ext cx="990389" cy="276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rPr>
                <a:t>Azure Stack + Hybrid</a:t>
              </a:r>
              <a:endParaRPr kumimoji="0" lang="en-US" sz="800" b="0" i="0" u="none" strike="noStrike" kern="1200" cap="none" spc="0" normalizeH="0" baseline="0" noProof="0" dirty="0">
                <a:ln>
                  <a:noFill/>
                </a:ln>
                <a:solidFill>
                  <a:srgbClr val="003C6C"/>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B5F4E21B-E9CD-4791-9EA9-97A123629660}"/>
                </a:ext>
              </a:extLst>
            </p:cNvPr>
            <p:cNvCxnSpPr>
              <a:cxnSpLocks/>
            </p:cNvCxnSpPr>
            <p:nvPr/>
          </p:nvCxnSpPr>
          <p:spPr>
            <a:xfrm>
              <a:off x="10229850" y="0"/>
              <a:ext cx="0" cy="146050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8145ACF5-64B3-449A-9D40-117CFFE58C55}"/>
                </a:ext>
              </a:extLst>
            </p:cNvPr>
            <p:cNvCxnSpPr>
              <a:cxnSpLocks/>
            </p:cNvCxnSpPr>
            <p:nvPr/>
          </p:nvCxnSpPr>
          <p:spPr>
            <a:xfrm>
              <a:off x="10229502" y="356659"/>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8C83DA53-74B2-444D-B374-A7926B9E61DE}"/>
                </a:ext>
              </a:extLst>
            </p:cNvPr>
            <p:cNvCxnSpPr>
              <a:cxnSpLocks/>
            </p:cNvCxnSpPr>
            <p:nvPr/>
          </p:nvCxnSpPr>
          <p:spPr>
            <a:xfrm>
              <a:off x="10229502" y="1105412"/>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B10ED1BF-ED52-4924-BFF9-320FD1D54A17}"/>
                </a:ext>
              </a:extLst>
            </p:cNvPr>
            <p:cNvCxnSpPr>
              <a:cxnSpLocks/>
            </p:cNvCxnSpPr>
            <p:nvPr/>
          </p:nvCxnSpPr>
          <p:spPr>
            <a:xfrm>
              <a:off x="11790020" y="103"/>
              <a:ext cx="0" cy="145722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4EEB1964-B2CF-4192-8033-0AD991832E7A}"/>
                </a:ext>
              </a:extLst>
            </p:cNvPr>
            <p:cNvCxnSpPr>
              <a:cxnSpLocks/>
            </p:cNvCxnSpPr>
            <p:nvPr/>
          </p:nvCxnSpPr>
          <p:spPr>
            <a:xfrm>
              <a:off x="10591068" y="103"/>
              <a:ext cx="0" cy="146039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0" name="Group 79">
              <a:extLst>
                <a:ext uri="{FF2B5EF4-FFF2-40B4-BE49-F238E27FC236}">
                  <a16:creationId xmlns:a16="http://schemas.microsoft.com/office/drawing/2014/main" id="{8217A3E4-69B7-4BF8-9F2F-0D5ED8C92728}"/>
                </a:ext>
              </a:extLst>
            </p:cNvPr>
            <p:cNvGrpSpPr/>
            <p:nvPr/>
          </p:nvGrpSpPr>
          <p:grpSpPr>
            <a:xfrm>
              <a:off x="10289040" y="60787"/>
              <a:ext cx="249576" cy="249576"/>
              <a:chOff x="3521877" y="511997"/>
              <a:chExt cx="640398" cy="640398"/>
            </a:xfrm>
          </p:grpSpPr>
          <p:sp>
            <p:nvSpPr>
              <p:cNvPr id="81" name="Freeform 33">
                <a:extLst>
                  <a:ext uri="{FF2B5EF4-FFF2-40B4-BE49-F238E27FC236}">
                    <a16:creationId xmlns:a16="http://schemas.microsoft.com/office/drawing/2014/main" id="{3878CB3B-4B24-4212-A78B-525B1E5E5855}"/>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81">
                <a:extLst>
                  <a:ext uri="{FF2B5EF4-FFF2-40B4-BE49-F238E27FC236}">
                    <a16:creationId xmlns:a16="http://schemas.microsoft.com/office/drawing/2014/main" id="{42CB0EA3-B7DC-4F56-8F13-FAE3DDD52E4D}"/>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3" name="TextBox 10">
            <a:extLst>
              <a:ext uri="{FF2B5EF4-FFF2-40B4-BE49-F238E27FC236}">
                <a16:creationId xmlns:a16="http://schemas.microsoft.com/office/drawing/2014/main" id="{896338E4-5E15-43CE-8AF9-7CEA7FF4CEDC}"/>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Trusted</a:t>
            </a:r>
          </a:p>
        </p:txBody>
      </p:sp>
      <p:sp>
        <p:nvSpPr>
          <p:cNvPr id="49" name="TextBox 10">
            <a:extLst>
              <a:ext uri="{FF2B5EF4-FFF2-40B4-BE49-F238E27FC236}">
                <a16:creationId xmlns:a16="http://schemas.microsoft.com/office/drawing/2014/main" id="{8BD8644E-02C1-4F61-928F-E8902B1F0AC2}"/>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Productive</a:t>
            </a:r>
          </a:p>
        </p:txBody>
      </p:sp>
      <p:sp>
        <p:nvSpPr>
          <p:cNvPr id="50" name="TextBox 10">
            <a:extLst>
              <a:ext uri="{FF2B5EF4-FFF2-40B4-BE49-F238E27FC236}">
                <a16:creationId xmlns:a16="http://schemas.microsoft.com/office/drawing/2014/main" id="{FF250B0B-16D0-4242-B609-FCD6071403FF}"/>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Intelligent</a:t>
            </a:r>
          </a:p>
        </p:txBody>
      </p:sp>
      <p:sp>
        <p:nvSpPr>
          <p:cNvPr id="56" name="TextBox 10">
            <a:extLst>
              <a:ext uri="{FF2B5EF4-FFF2-40B4-BE49-F238E27FC236}">
                <a16:creationId xmlns:a16="http://schemas.microsoft.com/office/drawing/2014/main" id="{2F69F83B-0A06-4322-8678-085D0848E284}"/>
              </a:ext>
            </a:extLst>
          </p:cNvPr>
          <p:cNvSpPr txBox="1"/>
          <p:nvPr/>
        </p:nvSpPr>
        <p:spPr>
          <a:xfrm>
            <a:off x="666918" y="3255903"/>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0" i="0" u="none" strike="noStrike" kern="1200" cap="none" spc="29" normalizeH="0" baseline="0" noProof="0" dirty="0">
                <a:ln>
                  <a:noFill/>
                </a:ln>
                <a:solidFill>
                  <a:srgbClr val="0078D7"/>
                </a:solidFill>
                <a:effectLst/>
                <a:uLnTx/>
                <a:uFillTx/>
                <a:latin typeface="Segoe UI Light"/>
                <a:ea typeface="+mn-ea"/>
                <a:cs typeface="Segoe UI" pitchFamily="34" charset="0"/>
              </a:rPr>
              <a:t>Hybrid</a:t>
            </a:r>
          </a:p>
        </p:txBody>
      </p:sp>
      <p:sp>
        <p:nvSpPr>
          <p:cNvPr id="57"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349546" y="3115909"/>
            <a:ext cx="732422" cy="7324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8" name="Group 57">
            <a:extLst>
              <a:ext uri="{FF2B5EF4-FFF2-40B4-BE49-F238E27FC236}">
                <a16:creationId xmlns:a16="http://schemas.microsoft.com/office/drawing/2014/main" id="{77AD9DD7-EB86-45CE-9B27-089347C7D079}"/>
              </a:ext>
            </a:extLst>
          </p:cNvPr>
          <p:cNvGrpSpPr/>
          <p:nvPr/>
        </p:nvGrpSpPr>
        <p:grpSpPr>
          <a:xfrm>
            <a:off x="1378658" y="3152864"/>
            <a:ext cx="674198" cy="658510"/>
            <a:chOff x="2088630" y="3287843"/>
            <a:chExt cx="429718" cy="419725"/>
          </a:xfrm>
          <a:noFill/>
        </p:grpSpPr>
        <p:sp>
          <p:nvSpPr>
            <p:cNvPr id="59" name="Rectangle 58">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Rectangle 59">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1465007" y="3109842"/>
            <a:ext cx="501500" cy="744554"/>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Freeform 61"/>
          <p:cNvSpPr>
            <a:spLocks noChangeArrowheads="1"/>
          </p:cNvSpPr>
          <p:nvPr/>
        </p:nvSpPr>
        <p:spPr bwMode="auto">
          <a:xfrm>
            <a:off x="1320608" y="3091120"/>
            <a:ext cx="790298" cy="781998"/>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887160B4-1DB5-425F-9148-F4A021E3317E}"/>
              </a:ext>
            </a:extLst>
          </p:cNvPr>
          <p:cNvSpPr/>
          <p:nvPr/>
        </p:nvSpPr>
        <p:spPr bwMode="auto">
          <a:xfrm>
            <a:off x="-9782" y="0"/>
            <a:ext cx="341702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p:cNvSpPr/>
          <p:nvPr/>
        </p:nvSpPr>
        <p:spPr bwMode="auto">
          <a:xfrm>
            <a:off x="-9782" y="-1"/>
            <a:ext cx="3421746" cy="6876791"/>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3" name="Picture 62">
            <a:extLst>
              <a:ext uri="{FF2B5EF4-FFF2-40B4-BE49-F238E27FC236}">
                <a16:creationId xmlns:a16="http://schemas.microsoft.com/office/drawing/2014/main" id="{D3306387-D82A-41F4-953A-523158B43CD8}"/>
              </a:ext>
            </a:extLst>
          </p:cNvPr>
          <p:cNvPicPr>
            <a:picLocks noChangeAspect="1"/>
          </p:cNvPicPr>
          <p:nvPr/>
        </p:nvPicPr>
        <p:blipFill>
          <a:blip r:embed="rId3"/>
          <a:stretch>
            <a:fillRect/>
          </a:stretch>
        </p:blipFill>
        <p:spPr>
          <a:xfrm>
            <a:off x="576183" y="3020725"/>
            <a:ext cx="2375781" cy="836425"/>
          </a:xfrm>
          <a:prstGeom prst="rect">
            <a:avLst/>
          </a:prstGeom>
        </p:spPr>
      </p:pic>
      <p:sp>
        <p:nvSpPr>
          <p:cNvPr id="87" name="Rectangle 86">
            <a:extLst>
              <a:ext uri="{FF2B5EF4-FFF2-40B4-BE49-F238E27FC236}">
                <a16:creationId xmlns:a16="http://schemas.microsoft.com/office/drawing/2014/main" id="{4672BFE8-5A5B-445B-84BF-7DBF1D908135}"/>
              </a:ext>
            </a:extLst>
          </p:cNvPr>
          <p:cNvSpPr/>
          <p:nvPr/>
        </p:nvSpPr>
        <p:spPr bwMode="auto">
          <a:xfrm>
            <a:off x="4283901" y="1671142"/>
            <a:ext cx="6964943" cy="3505138"/>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A1BA17D9-4BE6-4AAA-B428-80E9880C6841}"/>
              </a:ext>
            </a:extLst>
          </p:cNvPr>
          <p:cNvSpPr/>
          <p:nvPr/>
        </p:nvSpPr>
        <p:spPr bwMode="auto">
          <a:xfrm>
            <a:off x="4271375" y="5177941"/>
            <a:ext cx="6978510" cy="1697188"/>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986C5579-A663-48B3-ABA6-0DFE6A537BEB}"/>
              </a:ext>
            </a:extLst>
          </p:cNvPr>
          <p:cNvSpPr/>
          <p:nvPr/>
        </p:nvSpPr>
        <p:spPr bwMode="auto">
          <a:xfrm>
            <a:off x="4271376" y="-1"/>
            <a:ext cx="6978508" cy="1676987"/>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1832C7CA-1472-4170-A7A0-EE52DB868596}"/>
              </a:ext>
            </a:extLst>
          </p:cNvPr>
          <p:cNvSpPr/>
          <p:nvPr/>
        </p:nvSpPr>
        <p:spPr bwMode="auto">
          <a:xfrm>
            <a:off x="3411963" y="0"/>
            <a:ext cx="858371" cy="6876790"/>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BDD43FDD-BE02-4937-B9CD-56A2ED044C6A}"/>
              </a:ext>
            </a:extLst>
          </p:cNvPr>
          <p:cNvSpPr/>
          <p:nvPr/>
        </p:nvSpPr>
        <p:spPr bwMode="auto">
          <a:xfrm>
            <a:off x="11249886" y="0"/>
            <a:ext cx="968618" cy="68751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91" name="Rectangle 90">
            <a:extLst>
              <a:ext uri="{FF2B5EF4-FFF2-40B4-BE49-F238E27FC236}">
                <a16:creationId xmlns:a16="http://schemas.microsoft.com/office/drawing/2014/main" id="{881B7889-9433-4477-8390-30C02AA0B732}"/>
              </a:ext>
            </a:extLst>
          </p:cNvPr>
          <p:cNvSpPr/>
          <p:nvPr/>
        </p:nvSpPr>
        <p:spPr bwMode="auto">
          <a:xfrm>
            <a:off x="4549300" y="5398707"/>
            <a:ext cx="2852473" cy="538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Core infrastructure</a:t>
            </a:r>
          </a:p>
        </p:txBody>
      </p:sp>
      <p:sp>
        <p:nvSpPr>
          <p:cNvPr id="92" name="Rectangle 91">
            <a:extLst>
              <a:ext uri="{FF2B5EF4-FFF2-40B4-BE49-F238E27FC236}">
                <a16:creationId xmlns:a16="http://schemas.microsoft.com/office/drawing/2014/main" id="{12C140FC-89E6-41E7-A953-E4F097DA7561}"/>
              </a:ext>
            </a:extLst>
          </p:cNvPr>
          <p:cNvSpPr/>
          <p:nvPr/>
        </p:nvSpPr>
        <p:spPr bwMode="auto">
          <a:xfrm>
            <a:off x="4363071" y="6211916"/>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Compute</a:t>
            </a:r>
          </a:p>
        </p:txBody>
      </p:sp>
      <p:sp>
        <p:nvSpPr>
          <p:cNvPr id="93" name="Rectangle 92">
            <a:extLst>
              <a:ext uri="{FF2B5EF4-FFF2-40B4-BE49-F238E27FC236}">
                <a16:creationId xmlns:a16="http://schemas.microsoft.com/office/drawing/2014/main" id="{9CC46666-3FE1-47AC-BC85-84166401FDD1}"/>
              </a:ext>
            </a:extLst>
          </p:cNvPr>
          <p:cNvSpPr/>
          <p:nvPr/>
        </p:nvSpPr>
        <p:spPr bwMode="auto">
          <a:xfrm>
            <a:off x="6593931" y="6211916"/>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Storage</a:t>
            </a:r>
          </a:p>
        </p:txBody>
      </p:sp>
      <p:sp>
        <p:nvSpPr>
          <p:cNvPr id="94" name="Rectangle 93">
            <a:extLst>
              <a:ext uri="{FF2B5EF4-FFF2-40B4-BE49-F238E27FC236}">
                <a16:creationId xmlns:a16="http://schemas.microsoft.com/office/drawing/2014/main" id="{306EFD60-9757-4D36-9CF0-E73F11CF1794}"/>
              </a:ext>
            </a:extLst>
          </p:cNvPr>
          <p:cNvSpPr/>
          <p:nvPr/>
        </p:nvSpPr>
        <p:spPr bwMode="auto">
          <a:xfrm>
            <a:off x="9226053" y="6211916"/>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Networking</a:t>
            </a:r>
          </a:p>
        </p:txBody>
      </p:sp>
      <p:sp>
        <p:nvSpPr>
          <p:cNvPr id="95" name="Rectangle 94">
            <a:extLst>
              <a:ext uri="{FF2B5EF4-FFF2-40B4-BE49-F238E27FC236}">
                <a16:creationId xmlns:a16="http://schemas.microsoft.com/office/drawing/2014/main" id="{FF7E1DFE-EDCC-43C5-9ADD-98FA88208A03}"/>
              </a:ext>
            </a:extLst>
          </p:cNvPr>
          <p:cNvSpPr/>
          <p:nvPr/>
        </p:nvSpPr>
        <p:spPr bwMode="auto">
          <a:xfrm>
            <a:off x="5532128" y="5870763"/>
            <a:ext cx="1475167"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Security</a:t>
            </a:r>
          </a:p>
        </p:txBody>
      </p:sp>
      <p:sp>
        <p:nvSpPr>
          <p:cNvPr id="96" name="Rectangle 95">
            <a:extLst>
              <a:ext uri="{FF2B5EF4-FFF2-40B4-BE49-F238E27FC236}">
                <a16:creationId xmlns:a16="http://schemas.microsoft.com/office/drawing/2014/main" id="{0D3791ED-56BD-4265-8E7E-BDDF4BE39F05}"/>
              </a:ext>
            </a:extLst>
          </p:cNvPr>
          <p:cNvSpPr/>
          <p:nvPr/>
        </p:nvSpPr>
        <p:spPr bwMode="auto">
          <a:xfrm>
            <a:off x="7649531" y="5870763"/>
            <a:ext cx="1719402" cy="433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Management</a:t>
            </a:r>
          </a:p>
        </p:txBody>
      </p:sp>
      <p:sp>
        <p:nvSpPr>
          <p:cNvPr id="97" name="Rectangle 96">
            <a:extLst>
              <a:ext uri="{FF2B5EF4-FFF2-40B4-BE49-F238E27FC236}">
                <a16:creationId xmlns:a16="http://schemas.microsoft.com/office/drawing/2014/main" id="{8B9CB29C-B882-4525-A951-22B3F47AD167}"/>
              </a:ext>
            </a:extLst>
          </p:cNvPr>
          <p:cNvSpPr/>
          <p:nvPr/>
        </p:nvSpPr>
        <p:spPr bwMode="auto">
          <a:xfrm>
            <a:off x="4548063" y="2194008"/>
            <a:ext cx="2982593" cy="490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98" name="Rectangle 97">
            <a:extLst>
              <a:ext uri="{FF2B5EF4-FFF2-40B4-BE49-F238E27FC236}">
                <a16:creationId xmlns:a16="http://schemas.microsoft.com/office/drawing/2014/main" id="{8639CA34-8DBF-428D-9B55-7DA79FB5150D}"/>
              </a:ext>
            </a:extLst>
          </p:cNvPr>
          <p:cNvSpPr/>
          <p:nvPr/>
        </p:nvSpPr>
        <p:spPr bwMode="auto">
          <a:xfrm>
            <a:off x="4568919" y="2535726"/>
            <a:ext cx="3421684" cy="226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Web + mobile</a:t>
            </a:r>
            <a:b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Internet of Things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Microservices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Containers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Serverless</a:t>
            </a:r>
          </a:p>
        </p:txBody>
      </p:sp>
      <p:sp>
        <p:nvSpPr>
          <p:cNvPr id="134" name="Rectangle 133">
            <a:extLst>
              <a:ext uri="{FF2B5EF4-FFF2-40B4-BE49-F238E27FC236}">
                <a16:creationId xmlns:a16="http://schemas.microsoft.com/office/drawing/2014/main" id="{87093771-0E22-4D72-BC75-036AB0CA806C}"/>
              </a:ext>
            </a:extLst>
          </p:cNvPr>
          <p:cNvSpPr/>
          <p:nvPr/>
        </p:nvSpPr>
        <p:spPr bwMode="auto">
          <a:xfrm>
            <a:off x="7232792" y="2535726"/>
            <a:ext cx="3421684" cy="226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Identity</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Data + analytics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Artificial intelligence</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Cognitive services</a:t>
            </a:r>
          </a:p>
          <a:p>
            <a:pPr marL="0" marR="0" lvl="0" indent="0" algn="l" defTabSz="932293"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High performance computing</a:t>
            </a:r>
          </a:p>
        </p:txBody>
      </p:sp>
      <p:sp>
        <p:nvSpPr>
          <p:cNvPr id="135" name="Rectangle 134">
            <a:extLst>
              <a:ext uri="{FF2B5EF4-FFF2-40B4-BE49-F238E27FC236}">
                <a16:creationId xmlns:a16="http://schemas.microsoft.com/office/drawing/2014/main" id="{1553F0DC-5351-4E3E-AF56-75C2BF5BFAC5}"/>
              </a:ext>
            </a:extLst>
          </p:cNvPr>
          <p:cNvSpPr/>
          <p:nvPr/>
        </p:nvSpPr>
        <p:spPr bwMode="auto">
          <a:xfrm>
            <a:off x="4548063" y="213926"/>
            <a:ext cx="1713037" cy="490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136" name="Rectangle 135">
            <a:extLst>
              <a:ext uri="{FF2B5EF4-FFF2-40B4-BE49-F238E27FC236}">
                <a16:creationId xmlns:a16="http://schemas.microsoft.com/office/drawing/2014/main" id="{89ABB50E-050C-4B91-A399-CEC7CFE142E3}"/>
              </a:ext>
            </a:extLst>
          </p:cNvPr>
          <p:cNvSpPr/>
          <p:nvPr/>
        </p:nvSpPr>
        <p:spPr bwMode="auto">
          <a:xfrm>
            <a:off x="4568918" y="699261"/>
            <a:ext cx="5497922" cy="827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3" spcCol="18288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Developer </a:t>
            </a:r>
            <a:b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tools</a:t>
            </a: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DevOps  </a:t>
            </a:r>
            <a:b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     </a:t>
            </a: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Portal + </a:t>
            </a:r>
            <a:b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1600" b="0" i="0" u="none" strike="noStrike" kern="1200" cap="none" spc="0" normalizeH="0" baseline="0" noProof="0" dirty="0">
                <a:ln>
                  <a:noFill/>
                </a:ln>
                <a:solidFill>
                  <a:srgbClr val="FFFFFF"/>
                </a:solidFill>
                <a:effectLst/>
                <a:uLnTx/>
                <a:uFillTx/>
                <a:latin typeface="Segoe UI" charset="0"/>
                <a:ea typeface="Segoe UI" charset="0"/>
                <a:cs typeface="Segoe UI" charset="0"/>
              </a:rPr>
              <a:t>scripting</a:t>
            </a:r>
          </a:p>
        </p:txBody>
      </p:sp>
      <p:grpSp>
        <p:nvGrpSpPr>
          <p:cNvPr id="141" name="Group 140">
            <a:extLst>
              <a:ext uri="{FF2B5EF4-FFF2-40B4-BE49-F238E27FC236}">
                <a16:creationId xmlns:a16="http://schemas.microsoft.com/office/drawing/2014/main" id="{60048E1E-9557-4436-A157-928311F6D4FD}"/>
              </a:ext>
            </a:extLst>
          </p:cNvPr>
          <p:cNvGrpSpPr/>
          <p:nvPr/>
        </p:nvGrpSpPr>
        <p:grpSpPr>
          <a:xfrm>
            <a:off x="3518182" y="541493"/>
            <a:ext cx="640398" cy="640398"/>
            <a:chOff x="3521877" y="511997"/>
            <a:chExt cx="640398" cy="640398"/>
          </a:xfrm>
        </p:grpSpPr>
        <p:sp>
          <p:nvSpPr>
            <p:cNvPr id="142" name="Freeform 33">
              <a:extLst>
                <a:ext uri="{FF2B5EF4-FFF2-40B4-BE49-F238E27FC236}">
                  <a16:creationId xmlns:a16="http://schemas.microsoft.com/office/drawing/2014/main" id="{4B8A6FC5-633E-4B10-AA89-BDEE7D243947}"/>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2A31C7ED-CEF9-425A-8623-EA5F5D4832A3}"/>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F8478917-8C53-43AA-B81A-578F38F53D2B}"/>
              </a:ext>
            </a:extLst>
          </p:cNvPr>
          <p:cNvGrpSpPr/>
          <p:nvPr/>
        </p:nvGrpSpPr>
        <p:grpSpPr>
          <a:xfrm>
            <a:off x="3500293" y="3151895"/>
            <a:ext cx="681070" cy="681070"/>
            <a:chOff x="3500293" y="3151895"/>
            <a:chExt cx="681070" cy="681070"/>
          </a:xfrm>
        </p:grpSpPr>
        <p:grpSp>
          <p:nvGrpSpPr>
            <p:cNvPr id="145" name="Group 144">
              <a:extLst>
                <a:ext uri="{FF2B5EF4-FFF2-40B4-BE49-F238E27FC236}">
                  <a16:creationId xmlns:a16="http://schemas.microsoft.com/office/drawing/2014/main" id="{D993D634-E877-4B63-AF25-23A32478C61D}"/>
                </a:ext>
              </a:extLst>
            </p:cNvPr>
            <p:cNvGrpSpPr/>
            <p:nvPr/>
          </p:nvGrpSpPr>
          <p:grpSpPr>
            <a:xfrm>
              <a:off x="3607832" y="3353215"/>
              <a:ext cx="469102" cy="355120"/>
              <a:chOff x="3268663" y="4287838"/>
              <a:chExt cx="4351337" cy="3294062"/>
            </a:xfrm>
            <a:solidFill>
              <a:schemeClr val="bg1"/>
            </a:solidFill>
          </p:grpSpPr>
          <p:sp>
            <p:nvSpPr>
              <p:cNvPr id="147" name="Freeform 6">
                <a:extLst>
                  <a:ext uri="{FF2B5EF4-FFF2-40B4-BE49-F238E27FC236}">
                    <a16:creationId xmlns:a16="http://schemas.microsoft.com/office/drawing/2014/main" id="{FCBAFE0B-40F1-44FE-8CC4-2BE757D408CF}"/>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7">
                <a:extLst>
                  <a:ext uri="{FF2B5EF4-FFF2-40B4-BE49-F238E27FC236}">
                    <a16:creationId xmlns:a16="http://schemas.microsoft.com/office/drawing/2014/main" id="{1E579833-1C5B-4BBC-800A-46AF847658A9}"/>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6" name="Oval 145">
              <a:extLst>
                <a:ext uri="{FF2B5EF4-FFF2-40B4-BE49-F238E27FC236}">
                  <a16:creationId xmlns:a16="http://schemas.microsoft.com/office/drawing/2014/main" id="{0D4A18B9-9002-4260-94B0-B8E229FA0759}"/>
                </a:ext>
              </a:extLst>
            </p:cNvPr>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651F3984-902A-4139-97BC-1AEBF8C2D36A}"/>
              </a:ext>
            </a:extLst>
          </p:cNvPr>
          <p:cNvGrpSpPr/>
          <p:nvPr/>
        </p:nvGrpSpPr>
        <p:grpSpPr>
          <a:xfrm>
            <a:off x="3584946" y="5796117"/>
            <a:ext cx="521066" cy="391062"/>
            <a:chOff x="2724150" y="20638"/>
            <a:chExt cx="4695825" cy="3524250"/>
          </a:xfrm>
          <a:solidFill>
            <a:schemeClr val="bg1"/>
          </a:solidFill>
        </p:grpSpPr>
        <p:sp>
          <p:nvSpPr>
            <p:cNvPr id="150" name="Freeform 1">
              <a:extLst>
                <a:ext uri="{FF2B5EF4-FFF2-40B4-BE49-F238E27FC236}">
                  <a16:creationId xmlns:a16="http://schemas.microsoft.com/office/drawing/2014/main" id="{982F321E-3C03-459C-B759-3B13D791A5CC}"/>
                </a:ext>
              </a:extLst>
            </p:cNvPr>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2">
              <a:extLst>
                <a:ext uri="{FF2B5EF4-FFF2-40B4-BE49-F238E27FC236}">
                  <a16:creationId xmlns:a16="http://schemas.microsoft.com/office/drawing/2014/main" id="{4B268968-9CD3-4712-8065-53C64B6A1927}"/>
                </a:ext>
              </a:extLst>
            </p:cNvPr>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3">
              <a:extLst>
                <a:ext uri="{FF2B5EF4-FFF2-40B4-BE49-F238E27FC236}">
                  <a16:creationId xmlns:a16="http://schemas.microsoft.com/office/drawing/2014/main" id="{A194F5A6-86DD-4A04-95E7-2097693D565D}"/>
                </a:ext>
              </a:extLst>
            </p:cNvPr>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
              <a:extLst>
                <a:ext uri="{FF2B5EF4-FFF2-40B4-BE49-F238E27FC236}">
                  <a16:creationId xmlns:a16="http://schemas.microsoft.com/office/drawing/2014/main" id="{60B92CE9-DBBF-45C8-B82A-63F8BE488805}"/>
                </a:ext>
              </a:extLst>
            </p:cNvPr>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4A7D9A20-780A-4421-A926-664CF7D6D281}"/>
              </a:ext>
            </a:extLst>
          </p:cNvPr>
          <p:cNvGrpSpPr>
            <a:grpSpLocks noChangeAspect="1"/>
          </p:cNvGrpSpPr>
          <p:nvPr/>
        </p:nvGrpSpPr>
        <p:grpSpPr>
          <a:xfrm>
            <a:off x="11507907" y="1376405"/>
            <a:ext cx="431632" cy="548640"/>
            <a:chOff x="2173288" y="115909"/>
            <a:chExt cx="5797550" cy="7369175"/>
          </a:xfrm>
          <a:solidFill>
            <a:srgbClr val="FFFFFF"/>
          </a:solidFill>
        </p:grpSpPr>
        <p:sp>
          <p:nvSpPr>
            <p:cNvPr id="155" name="Freeform 21">
              <a:extLst>
                <a:ext uri="{FF2B5EF4-FFF2-40B4-BE49-F238E27FC236}">
                  <a16:creationId xmlns:a16="http://schemas.microsoft.com/office/drawing/2014/main" id="{7C1FE0A5-B134-46AB-A460-1743FFDB9F4F}"/>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56" name="Freeform 22">
              <a:extLst>
                <a:ext uri="{FF2B5EF4-FFF2-40B4-BE49-F238E27FC236}">
                  <a16:creationId xmlns:a16="http://schemas.microsoft.com/office/drawing/2014/main" id="{8BEC5A9F-C61C-4526-ABCF-A97D7D826E19}"/>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23">
              <a:extLst>
                <a:ext uri="{FF2B5EF4-FFF2-40B4-BE49-F238E27FC236}">
                  <a16:creationId xmlns:a16="http://schemas.microsoft.com/office/drawing/2014/main" id="{040FB19E-6816-4B76-9B62-84CA0B7056A8}"/>
                </a:ext>
              </a:extLst>
            </p:cNvPr>
            <p:cNvSpPr>
              <a:spLocks noChangeArrowheads="1"/>
            </p:cNvSpPr>
            <p:nvPr/>
          </p:nvSpPr>
          <p:spPr bwMode="auto">
            <a:xfrm>
              <a:off x="2982913" y="6307138"/>
              <a:ext cx="2716212" cy="32702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58C2B34F-19EA-4139-92F8-9203AC93DC3A}"/>
              </a:ext>
            </a:extLst>
          </p:cNvPr>
          <p:cNvSpPr/>
          <p:nvPr/>
        </p:nvSpPr>
        <p:spPr bwMode="auto">
          <a:xfrm rot="16200000">
            <a:off x="10307958" y="3158430"/>
            <a:ext cx="2852473" cy="538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Azure Stack + Hybrid</a:t>
            </a: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37" name="Straight Connector 136">
            <a:extLst>
              <a:ext uri="{FF2B5EF4-FFF2-40B4-BE49-F238E27FC236}">
                <a16:creationId xmlns:a16="http://schemas.microsoft.com/office/drawing/2014/main" id="{0580C8AB-7D36-41A3-B132-15C823C4B71C}"/>
              </a:ext>
            </a:extLst>
          </p:cNvPr>
          <p:cNvCxnSpPr>
            <a:cxnSpLocks/>
          </p:cNvCxnSpPr>
          <p:nvPr/>
        </p:nvCxnSpPr>
        <p:spPr>
          <a:xfrm>
            <a:off x="3407242" y="487"/>
            <a:ext cx="0" cy="688831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9" name="Straight Connector 138">
            <a:extLst>
              <a:ext uri="{FF2B5EF4-FFF2-40B4-BE49-F238E27FC236}">
                <a16:creationId xmlns:a16="http://schemas.microsoft.com/office/drawing/2014/main" id="{0315E839-2350-469B-8F1B-DC8D7F999DCD}"/>
              </a:ext>
            </a:extLst>
          </p:cNvPr>
          <p:cNvCxnSpPr>
            <a:cxnSpLocks/>
          </p:cNvCxnSpPr>
          <p:nvPr/>
        </p:nvCxnSpPr>
        <p:spPr>
          <a:xfrm>
            <a:off x="3407244" y="1670654"/>
            <a:ext cx="784264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39484075-D733-4152-ABC0-8238A5BA8683}"/>
              </a:ext>
            </a:extLst>
          </p:cNvPr>
          <p:cNvCxnSpPr>
            <a:cxnSpLocks/>
          </p:cNvCxnSpPr>
          <p:nvPr/>
        </p:nvCxnSpPr>
        <p:spPr>
          <a:xfrm>
            <a:off x="3407244" y="5177941"/>
            <a:ext cx="784264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50">
            <a:extLst>
              <a:ext uri="{FF2B5EF4-FFF2-40B4-BE49-F238E27FC236}">
                <a16:creationId xmlns:a16="http://schemas.microsoft.com/office/drawing/2014/main" id="{DA7EDE83-37C9-47C4-A1A0-BA6CD9835859}"/>
              </a:ext>
            </a:extLst>
          </p:cNvPr>
          <p:cNvCxnSpPr>
            <a:cxnSpLocks/>
          </p:cNvCxnSpPr>
          <p:nvPr/>
        </p:nvCxnSpPr>
        <p:spPr>
          <a:xfrm>
            <a:off x="11249885" y="487"/>
            <a:ext cx="0" cy="688831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E1C882FF-B730-4E1C-8271-48AC1E357F5F}"/>
              </a:ext>
            </a:extLst>
          </p:cNvPr>
          <p:cNvCxnSpPr>
            <a:cxnSpLocks/>
          </p:cNvCxnSpPr>
          <p:nvPr/>
        </p:nvCxnSpPr>
        <p:spPr>
          <a:xfrm>
            <a:off x="4271374" y="487"/>
            <a:ext cx="0" cy="688831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144995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00732" y="2001492"/>
            <a:ext cx="2042498" cy="2072346"/>
            <a:chOff x="505178" y="2384421"/>
            <a:chExt cx="2225297" cy="2225297"/>
          </a:xfrm>
          <a:solidFill>
            <a:schemeClr val="tx1"/>
          </a:solidFill>
        </p:grpSpPr>
        <p:sp>
          <p:nvSpPr>
            <p:cNvPr id="13" name="Teardrop 15"/>
            <p:cNvSpPr/>
            <p:nvPr/>
          </p:nvSpPr>
          <p:spPr>
            <a:xfrm rot="2700000">
              <a:off x="505178" y="2384421"/>
              <a:ext cx="2225297" cy="2225297"/>
            </a:xfrm>
            <a:prstGeom prst="ellipse">
              <a:avLst/>
            </a:prstGeom>
            <a:grpFill/>
            <a:ln w="10795" cap="flat" cmpd="sng" algn="ctr">
              <a:noFill/>
              <a:prstDash val="solid"/>
            </a:ln>
            <a:effectLst/>
          </p:spPr>
        </p:sp>
        <p:sp>
          <p:nvSpPr>
            <p:cNvPr id="14" name="Freeform 16"/>
            <p:cNvSpPr/>
            <p:nvPr/>
          </p:nvSpPr>
          <p:spPr>
            <a:xfrm>
              <a:off x="611986" y="2491228"/>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defRPr/>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Initial Meeting</a:t>
              </a:r>
            </a:p>
          </p:txBody>
        </p:sp>
      </p:grpSp>
      <p:grpSp>
        <p:nvGrpSpPr>
          <p:cNvPr id="23" name="Group 22"/>
          <p:cNvGrpSpPr/>
          <p:nvPr/>
        </p:nvGrpSpPr>
        <p:grpSpPr>
          <a:xfrm>
            <a:off x="2513268" y="1986252"/>
            <a:ext cx="2042498" cy="2072346"/>
            <a:chOff x="505175" y="2384419"/>
            <a:chExt cx="2225297" cy="2225297"/>
          </a:xfrm>
          <a:solidFill>
            <a:schemeClr val="tx1"/>
          </a:solidFill>
        </p:grpSpPr>
        <p:sp>
          <p:nvSpPr>
            <p:cNvPr id="24" name="Teardrop 15"/>
            <p:cNvSpPr/>
            <p:nvPr/>
          </p:nvSpPr>
          <p:spPr>
            <a:xfrm rot="2700000">
              <a:off x="505175" y="2384419"/>
              <a:ext cx="2225297" cy="2225297"/>
            </a:xfrm>
            <a:prstGeom prst="ellipse">
              <a:avLst/>
            </a:prstGeom>
            <a:grpFill/>
            <a:ln w="10795" cap="flat" cmpd="sng" algn="ctr">
              <a:noFill/>
              <a:prstDash val="solid"/>
            </a:ln>
            <a:effectLst/>
          </p:spPr>
        </p:sp>
        <p:sp>
          <p:nvSpPr>
            <p:cNvPr id="25"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Configuration &amp; Setup</a:t>
              </a:r>
            </a:p>
          </p:txBody>
        </p:sp>
      </p:grpSp>
      <p:grpSp>
        <p:nvGrpSpPr>
          <p:cNvPr id="26" name="Group 25"/>
          <p:cNvGrpSpPr/>
          <p:nvPr/>
        </p:nvGrpSpPr>
        <p:grpSpPr>
          <a:xfrm>
            <a:off x="4798943" y="2001489"/>
            <a:ext cx="2042498" cy="2072346"/>
            <a:chOff x="505175" y="2384419"/>
            <a:chExt cx="2225297" cy="2225297"/>
          </a:xfrm>
          <a:solidFill>
            <a:schemeClr val="tx1"/>
          </a:solidFill>
        </p:grpSpPr>
        <p:sp>
          <p:nvSpPr>
            <p:cNvPr id="36" name="Teardrop 15"/>
            <p:cNvSpPr/>
            <p:nvPr/>
          </p:nvSpPr>
          <p:spPr>
            <a:xfrm rot="2700000">
              <a:off x="505175" y="2384419"/>
              <a:ext cx="2225297" cy="2225297"/>
            </a:xfrm>
            <a:prstGeom prst="ellipse">
              <a:avLst/>
            </a:prstGeom>
            <a:grpFill/>
            <a:ln w="10795" cap="flat" cmpd="sng" algn="ctr">
              <a:noFill/>
              <a:prstDash val="solid"/>
            </a:ln>
            <a:effectLst/>
          </p:spPr>
        </p:sp>
        <p:sp>
          <p:nvSpPr>
            <p:cNvPr id="37"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Assessment</a:t>
              </a:r>
              <a:r>
                <a:rPr lang="en-US" sz="1765"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 </a:t>
              </a:r>
            </a:p>
          </p:txBody>
        </p:sp>
      </p:grpSp>
      <p:grpSp>
        <p:nvGrpSpPr>
          <p:cNvPr id="38" name="Group 37"/>
          <p:cNvGrpSpPr/>
          <p:nvPr/>
        </p:nvGrpSpPr>
        <p:grpSpPr>
          <a:xfrm>
            <a:off x="7038905" y="1986251"/>
            <a:ext cx="2042498" cy="2072346"/>
            <a:chOff x="505175" y="2384419"/>
            <a:chExt cx="2225297" cy="2225297"/>
          </a:xfrm>
          <a:solidFill>
            <a:schemeClr val="tx1"/>
          </a:solidFill>
        </p:grpSpPr>
        <p:sp>
          <p:nvSpPr>
            <p:cNvPr id="39" name="Teardrop 15"/>
            <p:cNvSpPr/>
            <p:nvPr/>
          </p:nvSpPr>
          <p:spPr>
            <a:xfrm rot="2700000">
              <a:off x="505175" y="2384419"/>
              <a:ext cx="2225297" cy="2225297"/>
            </a:xfrm>
            <a:prstGeom prst="ellipse">
              <a:avLst/>
            </a:prstGeom>
            <a:grpFill/>
            <a:ln w="10795" cap="flat" cmpd="sng" algn="ctr">
              <a:noFill/>
              <a:prstDash val="solid"/>
            </a:ln>
            <a:effectLst/>
          </p:spPr>
        </p:sp>
        <p:sp>
          <p:nvSpPr>
            <p:cNvPr id="40"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Consultation</a:t>
              </a:r>
            </a:p>
          </p:txBody>
        </p:sp>
      </p:grpSp>
      <p:cxnSp>
        <p:nvCxnSpPr>
          <p:cNvPr id="52" name="Straight Connector 51"/>
          <p:cNvCxnSpPr/>
          <p:nvPr/>
        </p:nvCxnSpPr>
        <p:spPr>
          <a:xfrm>
            <a:off x="6962158" y="4155128"/>
            <a:ext cx="0" cy="1924570"/>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689676" y="4152533"/>
            <a:ext cx="0" cy="1924570"/>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430675" y="4156418"/>
            <a:ext cx="0" cy="1924570"/>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86062C7-93B4-4C22-A746-5CC73AF27B74}"/>
              </a:ext>
            </a:extLst>
          </p:cNvPr>
          <p:cNvSpPr>
            <a:spLocks noGrp="1"/>
          </p:cNvSpPr>
          <p:nvPr>
            <p:ph type="title"/>
          </p:nvPr>
        </p:nvSpPr>
        <p:spPr/>
        <p:txBody>
          <a:bodyPr/>
          <a:lstStyle/>
          <a:p>
            <a:r>
              <a:rPr lang="en-US" dirty="0"/>
              <a:t>Assessment Process</a:t>
            </a:r>
          </a:p>
        </p:txBody>
      </p:sp>
      <p:cxnSp>
        <p:nvCxnSpPr>
          <p:cNvPr id="44" name="Straight Connector 43"/>
          <p:cNvCxnSpPr/>
          <p:nvPr/>
        </p:nvCxnSpPr>
        <p:spPr>
          <a:xfrm>
            <a:off x="866855" y="4151046"/>
            <a:ext cx="10308885" cy="0"/>
          </a:xfrm>
          <a:prstGeom prst="line">
            <a:avLst/>
          </a:prstGeom>
          <a:ln>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EBF1FA-692B-417F-99E0-54625C0D4066}"/>
              </a:ext>
            </a:extLst>
          </p:cNvPr>
          <p:cNvSpPr txBox="1"/>
          <p:nvPr/>
        </p:nvSpPr>
        <p:spPr>
          <a:xfrm>
            <a:off x="520615" y="4477242"/>
            <a:ext cx="1548730" cy="1643527"/>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Inital meeting to discuss the Datacenter Cloud Assessment</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15-30 minutes</a:t>
            </a:r>
          </a:p>
        </p:txBody>
      </p:sp>
      <p:sp>
        <p:nvSpPr>
          <p:cNvPr id="33" name="TextBox 32">
            <a:extLst>
              <a:ext uri="{FF2B5EF4-FFF2-40B4-BE49-F238E27FC236}">
                <a16:creationId xmlns:a16="http://schemas.microsoft.com/office/drawing/2014/main" id="{93789BAE-C690-4FB7-A0E7-3E990E68FF35}"/>
              </a:ext>
            </a:extLst>
          </p:cNvPr>
          <p:cNvSpPr txBox="1"/>
          <p:nvPr/>
        </p:nvSpPr>
        <p:spPr>
          <a:xfrm>
            <a:off x="2776932" y="4492480"/>
            <a:ext cx="1518581" cy="1865126"/>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Configuration of required tools to connect to your environment</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2-5 days </a:t>
            </a:r>
          </a:p>
        </p:txBody>
      </p:sp>
      <p:sp>
        <p:nvSpPr>
          <p:cNvPr id="34" name="TextBox 33">
            <a:extLst>
              <a:ext uri="{FF2B5EF4-FFF2-40B4-BE49-F238E27FC236}">
                <a16:creationId xmlns:a16="http://schemas.microsoft.com/office/drawing/2014/main" id="{81055B0F-9264-401F-B100-7A3C2979C96B}"/>
              </a:ext>
            </a:extLst>
          </p:cNvPr>
          <p:cNvSpPr txBox="1"/>
          <p:nvPr/>
        </p:nvSpPr>
        <p:spPr>
          <a:xfrm>
            <a:off x="4749622" y="4477242"/>
            <a:ext cx="2120015" cy="2428357"/>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Assessment report and concusion </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3-4 days Preliminary </a:t>
            </a:r>
            <a:r>
              <a:rPr lang="de-DE" sz="1200" dirty="0">
                <a:gradFill>
                  <a:gsLst>
                    <a:gs pos="0">
                      <a:srgbClr val="505050"/>
                    </a:gs>
                    <a:gs pos="100000">
                      <a:srgbClr val="505050"/>
                    </a:gs>
                  </a:gsLst>
                  <a:lin ang="5400000" scaled="0"/>
                </a:gradFill>
                <a:latin typeface="Segoe UI"/>
                <a:cs typeface="Segoe UI Semibold" panose="020B0702040204020203" pitchFamily="34" charset="0"/>
              </a:rPr>
              <a:t>(as is no usage based optimization)</a:t>
            </a:r>
          </a:p>
          <a:p>
            <a:pPr algn="ctr" defTabSz="976147">
              <a:lnSpc>
                <a:spcPct val="90000"/>
              </a:lnSpc>
              <a:spcAft>
                <a:spcPts val="600"/>
              </a:spcAft>
            </a:pP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14-30 days Final</a:t>
            </a:r>
          </a:p>
          <a:p>
            <a:pPr algn="ctr" defTabSz="976147">
              <a:lnSpc>
                <a:spcPct val="90000"/>
              </a:lnSpc>
              <a:spcAft>
                <a:spcPts val="600"/>
              </a:spcAft>
            </a:pPr>
            <a:endParaRPr lang="de-DE" sz="1600" dirty="0">
              <a:gradFill>
                <a:gsLst>
                  <a:gs pos="0">
                    <a:srgbClr val="505050"/>
                  </a:gs>
                  <a:gs pos="100000">
                    <a:srgbClr val="505050"/>
                  </a:gs>
                </a:gsLst>
                <a:lin ang="5400000" scaled="0"/>
              </a:gradFill>
              <a:latin typeface="Segoe UI"/>
              <a:cs typeface="Segoe UI Semibold" panose="020B0702040204020203" pitchFamily="34" charset="0"/>
            </a:endParaRPr>
          </a:p>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Post deployment </a:t>
            </a:r>
          </a:p>
        </p:txBody>
      </p:sp>
      <p:sp>
        <p:nvSpPr>
          <p:cNvPr id="35" name="TextBox 34">
            <a:extLst>
              <a:ext uri="{FF2B5EF4-FFF2-40B4-BE49-F238E27FC236}">
                <a16:creationId xmlns:a16="http://schemas.microsoft.com/office/drawing/2014/main" id="{7F255735-FF2F-42AF-8D4C-4739963710E1}"/>
              </a:ext>
            </a:extLst>
          </p:cNvPr>
          <p:cNvSpPr txBox="1"/>
          <p:nvPr/>
        </p:nvSpPr>
        <p:spPr>
          <a:xfrm>
            <a:off x="7264191" y="4462004"/>
            <a:ext cx="1518581" cy="2529923"/>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Consultation meeting to discuss the report and conclusion of your cloud assessment</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30-60 minutes</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a:t>
            </a:r>
          </a:p>
        </p:txBody>
      </p:sp>
      <p:grpSp>
        <p:nvGrpSpPr>
          <p:cNvPr id="10" name="Group 9">
            <a:extLst>
              <a:ext uri="{FF2B5EF4-FFF2-40B4-BE49-F238E27FC236}">
                <a16:creationId xmlns:a16="http://schemas.microsoft.com/office/drawing/2014/main" id="{4D8E64A9-9938-43AB-B2E7-D2598CB27650}"/>
              </a:ext>
            </a:extLst>
          </p:cNvPr>
          <p:cNvGrpSpPr/>
          <p:nvPr/>
        </p:nvGrpSpPr>
        <p:grpSpPr>
          <a:xfrm>
            <a:off x="8436884" y="1006255"/>
            <a:ext cx="3494173" cy="5572950"/>
            <a:chOff x="8436884" y="1006255"/>
            <a:chExt cx="3494173" cy="5572950"/>
          </a:xfrm>
        </p:grpSpPr>
        <p:grpSp>
          <p:nvGrpSpPr>
            <p:cNvPr id="41" name="Group 40"/>
            <p:cNvGrpSpPr/>
            <p:nvPr/>
          </p:nvGrpSpPr>
          <p:grpSpPr>
            <a:xfrm>
              <a:off x="9888559" y="2001489"/>
              <a:ext cx="2042498" cy="2072346"/>
              <a:chOff x="505175" y="2384419"/>
              <a:chExt cx="2225297" cy="2225297"/>
            </a:xfrm>
            <a:solidFill>
              <a:schemeClr val="tx1"/>
            </a:solidFill>
          </p:grpSpPr>
          <p:sp>
            <p:nvSpPr>
              <p:cNvPr id="42" name="Teardrop 15"/>
              <p:cNvSpPr/>
              <p:nvPr/>
            </p:nvSpPr>
            <p:spPr>
              <a:xfrm rot="2700000">
                <a:off x="505175" y="2384419"/>
                <a:ext cx="2225297" cy="2225297"/>
              </a:xfrm>
              <a:prstGeom prst="ellipse">
                <a:avLst/>
              </a:prstGeom>
              <a:grpFill/>
              <a:ln w="10795" cap="flat" cmpd="sng" algn="ctr">
                <a:noFill/>
                <a:prstDash val="solid"/>
              </a:ln>
              <a:effectLst/>
            </p:spPr>
          </p:sp>
          <p:sp>
            <p:nvSpPr>
              <p:cNvPr id="43" name="Freeform 16"/>
              <p:cNvSpPr/>
              <p:nvPr/>
            </p:nvSpPr>
            <p:spPr>
              <a:xfrm>
                <a:off x="611983" y="2491227"/>
                <a:ext cx="2011680" cy="2011680"/>
              </a:xfrm>
              <a:prstGeom prst="ellipse">
                <a:avLst/>
              </a:prstGeom>
              <a:grpFill/>
              <a:ln w="101600" cap="flat" cmpd="sng" algn="ctr">
                <a:solidFill>
                  <a:srgbClr val="92D050"/>
                </a:solidFill>
                <a:prstDash val="solid"/>
              </a:ln>
              <a:effectLst/>
            </p:spPr>
            <p:txBody>
              <a:bodyPr spcFirstLastPara="0" vert="horz" wrap="square" lIns="0" tIns="0" rIns="0" bIns="0" numCol="1" spcCol="1270" anchor="ctr" anchorCtr="0">
                <a:noAutofit/>
              </a:bodyPr>
              <a:lstStyle/>
              <a:p>
                <a:pPr algn="ctr" defTabSz="914367">
                  <a:lnSpc>
                    <a:spcPct val="90000"/>
                  </a:lnSpc>
                </a:pPr>
                <a:r>
                  <a:rPr lang="en-US" sz="1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Roadmap to Migration</a:t>
                </a:r>
              </a:p>
            </p:txBody>
          </p:sp>
        </p:grpSp>
        <p:sp>
          <p:nvSpPr>
            <p:cNvPr id="51" name="TextBox 50">
              <a:extLst>
                <a:ext uri="{FF2B5EF4-FFF2-40B4-BE49-F238E27FC236}">
                  <a16:creationId xmlns:a16="http://schemas.microsoft.com/office/drawing/2014/main" id="{5F25793F-716E-40E0-A8DE-5887E666B6FF}"/>
                </a:ext>
              </a:extLst>
            </p:cNvPr>
            <p:cNvSpPr txBox="1"/>
            <p:nvPr/>
          </p:nvSpPr>
          <p:spPr>
            <a:xfrm>
              <a:off x="10187964" y="4492480"/>
              <a:ext cx="1518581" cy="2086725"/>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Meeting to outline plans for your migration to the cloud</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30-60 minutes</a:t>
              </a:r>
              <a:br>
                <a:rPr lang="de-DE" sz="1600" dirty="0">
                  <a:gradFill>
                    <a:gsLst>
                      <a:gs pos="0">
                        <a:srgbClr val="505050"/>
                      </a:gs>
                      <a:gs pos="100000">
                        <a:srgbClr val="505050"/>
                      </a:gs>
                    </a:gsLst>
                    <a:lin ang="5400000" scaled="0"/>
                  </a:gradFill>
                  <a:latin typeface="Segoe UI"/>
                  <a:cs typeface="Segoe UI Semibold" panose="020B0702040204020203" pitchFamily="34" charset="0"/>
                </a:rPr>
              </a:br>
              <a:br>
                <a:rPr lang="de-DE" sz="1600" dirty="0">
                  <a:gradFill>
                    <a:gsLst>
                      <a:gs pos="0">
                        <a:srgbClr val="505050"/>
                      </a:gs>
                      <a:gs pos="100000">
                        <a:srgbClr val="505050"/>
                      </a:gs>
                    </a:gsLst>
                    <a:lin ang="5400000" scaled="0"/>
                  </a:gradFill>
                  <a:latin typeface="Segoe UI"/>
                  <a:cs typeface="Segoe UI Semibold" panose="020B0702040204020203" pitchFamily="34" charset="0"/>
                </a:rPr>
              </a:br>
              <a:r>
                <a:rPr lang="de-DE" sz="1600" dirty="0">
                  <a:gradFill>
                    <a:gsLst>
                      <a:gs pos="0">
                        <a:srgbClr val="505050"/>
                      </a:gs>
                      <a:gs pos="100000">
                        <a:srgbClr val="505050"/>
                      </a:gs>
                    </a:gsLst>
                    <a:lin ang="5400000" scaled="0"/>
                  </a:gradFill>
                  <a:latin typeface="Segoe UI"/>
                  <a:cs typeface="Segoe UI Semibold" panose="020B0702040204020203" pitchFamily="34" charset="0"/>
                </a:rPr>
                <a:t> </a:t>
              </a:r>
            </a:p>
          </p:txBody>
        </p:sp>
        <p:grpSp>
          <p:nvGrpSpPr>
            <p:cNvPr id="7" name="Group 6">
              <a:extLst>
                <a:ext uri="{FF2B5EF4-FFF2-40B4-BE49-F238E27FC236}">
                  <a16:creationId xmlns:a16="http://schemas.microsoft.com/office/drawing/2014/main" id="{90A43CFA-EA55-41A9-96D1-1276E16A77E5}"/>
                </a:ext>
              </a:extLst>
            </p:cNvPr>
            <p:cNvGrpSpPr/>
            <p:nvPr/>
          </p:nvGrpSpPr>
          <p:grpSpPr>
            <a:xfrm>
              <a:off x="8436884" y="1006255"/>
              <a:ext cx="2427111" cy="1039659"/>
              <a:chOff x="8436884" y="1006255"/>
              <a:chExt cx="2427111" cy="1039659"/>
            </a:xfrm>
          </p:grpSpPr>
          <p:sp>
            <p:nvSpPr>
              <p:cNvPr id="6" name="Arrow: Curved Down 5">
                <a:extLst>
                  <a:ext uri="{FF2B5EF4-FFF2-40B4-BE49-F238E27FC236}">
                    <a16:creationId xmlns:a16="http://schemas.microsoft.com/office/drawing/2014/main" id="{8F670011-6237-4E8C-AD68-78EACC95794F}"/>
                  </a:ext>
                </a:extLst>
              </p:cNvPr>
              <p:cNvSpPr/>
              <p:nvPr/>
            </p:nvSpPr>
            <p:spPr bwMode="auto">
              <a:xfrm>
                <a:off x="8436884" y="1006255"/>
                <a:ext cx="2427111" cy="977382"/>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3C7A1685-B506-4AC4-8979-20B818183C3F}"/>
                  </a:ext>
                </a:extLst>
              </p:cNvPr>
              <p:cNvSpPr txBox="1"/>
              <p:nvPr/>
            </p:nvSpPr>
            <p:spPr>
              <a:xfrm>
                <a:off x="8812683" y="1510383"/>
                <a:ext cx="1518581" cy="535531"/>
              </a:xfrm>
              <a:prstGeom prst="rect">
                <a:avLst/>
              </a:prstGeom>
              <a:noFill/>
            </p:spPr>
            <p:txBody>
              <a:bodyPr wrap="square" rtlCol="0">
                <a:spAutoFit/>
              </a:bodyPr>
              <a:lstStyle/>
              <a:p>
                <a:pPr algn="ctr" defTabSz="976147">
                  <a:lnSpc>
                    <a:spcPct val="90000"/>
                  </a:lnSpc>
                  <a:spcAft>
                    <a:spcPts val="600"/>
                  </a:spcAft>
                </a:pPr>
                <a:r>
                  <a:rPr lang="de-DE" sz="1600" dirty="0">
                    <a:gradFill>
                      <a:gsLst>
                        <a:gs pos="0">
                          <a:srgbClr val="505050"/>
                        </a:gs>
                        <a:gs pos="100000">
                          <a:srgbClr val="505050"/>
                        </a:gs>
                      </a:gsLst>
                      <a:lin ang="5400000" scaled="0"/>
                    </a:gradFill>
                    <a:latin typeface="Segoe UI"/>
                    <a:cs typeface="Segoe UI Semibold" panose="020B0702040204020203" pitchFamily="34" charset="0"/>
                  </a:rPr>
                  <a:t>Agreement to proceed</a:t>
                </a:r>
              </a:p>
            </p:txBody>
          </p:sp>
        </p:grpSp>
      </p:grpSp>
    </p:spTree>
    <p:extLst>
      <p:ext uri="{BB962C8B-B14F-4D97-AF65-F5344CB8AC3E}">
        <p14:creationId xmlns:p14="http://schemas.microsoft.com/office/powerpoint/2010/main" val="1288133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40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2"/>
                                        </p:tgtEl>
                                      </p:cBhvr>
                                      <p:by x="1000" y="1000"/>
                                    </p:animScale>
                                  </p:childTnLst>
                                </p:cTn>
                              </p:par>
                              <p:par>
                                <p:cTn id="9" presetID="1" presetClass="entr" presetSubtype="0" fill="hold" nodeType="withEffect">
                                  <p:stCondLst>
                                    <p:cond delay="500"/>
                                  </p:stCondLst>
                                  <p:childTnLst>
                                    <p:set>
                                      <p:cBhvr>
                                        <p:cTn id="10" dur="1" fill="hold">
                                          <p:stCondLst>
                                            <p:cond delay="0"/>
                                          </p:stCondLst>
                                        </p:cTn>
                                        <p:tgtEl>
                                          <p:spTgt spid="23"/>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400" fill="hold"/>
                                        <p:tgtEl>
                                          <p:spTgt spid="23"/>
                                        </p:tgtEl>
                                      </p:cBhvr>
                                      <p:by x="1000" y="1000"/>
                                    </p:animScale>
                                  </p:childTnLst>
                                </p:cTn>
                              </p:par>
                              <p:par>
                                <p:cTn id="13" presetID="1" presetClass="entr" presetSubtype="0" fill="hold" nodeType="withEffect">
                                  <p:stCondLst>
                                    <p:cond delay="600"/>
                                  </p:stCondLst>
                                  <p:childTnLst>
                                    <p:set>
                                      <p:cBhvr>
                                        <p:cTn id="14" dur="1" fill="hold">
                                          <p:stCondLst>
                                            <p:cond delay="0"/>
                                          </p:stCondLst>
                                        </p:cTn>
                                        <p:tgtEl>
                                          <p:spTgt spid="26"/>
                                        </p:tgtEl>
                                        <p:attrNameLst>
                                          <p:attrName>style.visibility</p:attrName>
                                        </p:attrNameLst>
                                      </p:cBhvr>
                                      <p:to>
                                        <p:strVal val="visible"/>
                                      </p:to>
                                    </p:set>
                                  </p:childTnLst>
                                </p:cTn>
                              </p:par>
                              <p:par>
                                <p:cTn id="15" presetID="6" presetClass="emph" presetSubtype="0" accel="100000" autoRev="1" fill="hold" nodeType="withEffect">
                                  <p:stCondLst>
                                    <p:cond delay="200"/>
                                  </p:stCondLst>
                                  <p:childTnLst>
                                    <p:animScale>
                                      <p:cBhvr>
                                        <p:cTn id="16" dur="400" fill="hold"/>
                                        <p:tgtEl>
                                          <p:spTgt spid="26"/>
                                        </p:tgtEl>
                                      </p:cBhvr>
                                      <p:by x="1000" y="1000"/>
                                    </p:animScale>
                                  </p:childTnLst>
                                </p:cTn>
                              </p:par>
                              <p:par>
                                <p:cTn id="17" presetID="1" presetClass="entr" presetSubtype="0" fill="hold" nodeType="withEffect">
                                  <p:stCondLst>
                                    <p:cond delay="700"/>
                                  </p:stCondLst>
                                  <p:childTnLst>
                                    <p:set>
                                      <p:cBhvr>
                                        <p:cTn id="18" dur="1" fill="hold">
                                          <p:stCondLst>
                                            <p:cond delay="0"/>
                                          </p:stCondLst>
                                        </p:cTn>
                                        <p:tgtEl>
                                          <p:spTgt spid="38"/>
                                        </p:tgtEl>
                                        <p:attrNameLst>
                                          <p:attrName>style.visibility</p:attrName>
                                        </p:attrNameLst>
                                      </p:cBhvr>
                                      <p:to>
                                        <p:strVal val="visible"/>
                                      </p:to>
                                    </p:set>
                                  </p:childTnLst>
                                </p:cTn>
                              </p:par>
                              <p:par>
                                <p:cTn id="19" presetID="6" presetClass="emph" presetSubtype="0" accel="100000" autoRev="1" fill="hold" nodeType="withEffect">
                                  <p:stCondLst>
                                    <p:cond delay="300"/>
                                  </p:stCondLst>
                                  <p:childTnLst>
                                    <p:animScale>
                                      <p:cBhvr>
                                        <p:cTn id="20" dur="400" fill="hold"/>
                                        <p:tgtEl>
                                          <p:spTgt spid="38"/>
                                        </p:tgtEl>
                                      </p:cBhvr>
                                      <p:by x="1000" y="1000"/>
                                    </p:animScale>
                                  </p:childTnLst>
                                </p:cTn>
                              </p:par>
                            </p:childTnLst>
                          </p:cTn>
                        </p:par>
                        <p:par>
                          <p:cTn id="21" fill="hold">
                            <p:stCondLst>
                              <p:cond delay="1100"/>
                            </p:stCondLst>
                            <p:childTnLst>
                              <p:par>
                                <p:cTn id="22" presetID="22" presetClass="entr" presetSubtype="8"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1000"/>
                                        <p:tgtEl>
                                          <p:spTgt spid="44"/>
                                        </p:tgtEl>
                                      </p:cBhvr>
                                    </p:animEffect>
                                  </p:childTnLst>
                                </p:cTn>
                              </p:par>
                              <p:par>
                                <p:cTn id="25" presetID="22" presetClass="entr" presetSubtype="1"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500"/>
                                        <p:tgtEl>
                                          <p:spTgt spid="54"/>
                                        </p:tgtEl>
                                      </p:cBhvr>
                                    </p:animEffect>
                                  </p:childTnLst>
                                </p:cTn>
                              </p:par>
                              <p:par>
                                <p:cTn id="28" presetID="22" presetClass="entr" presetSubtype="1" fill="hold" nodeType="withEffect">
                                  <p:stCondLst>
                                    <p:cond delay="500"/>
                                  </p:stCondLst>
                                  <p:childTnLst>
                                    <p:set>
                                      <p:cBhvr>
                                        <p:cTn id="29" dur="1" fill="hold">
                                          <p:stCondLst>
                                            <p:cond delay="0"/>
                                          </p:stCondLst>
                                        </p:cTn>
                                        <p:tgtEl>
                                          <p:spTgt spid="53"/>
                                        </p:tgtEl>
                                        <p:attrNameLst>
                                          <p:attrName>style.visibility</p:attrName>
                                        </p:attrNameLst>
                                      </p:cBhvr>
                                      <p:to>
                                        <p:strVal val="visible"/>
                                      </p:to>
                                    </p:set>
                                    <p:animEffect transition="in" filter="wipe(up)">
                                      <p:cBhvr>
                                        <p:cTn id="30" dur="500"/>
                                        <p:tgtEl>
                                          <p:spTgt spid="53"/>
                                        </p:tgtEl>
                                      </p:cBhvr>
                                    </p:animEffect>
                                  </p:childTnLst>
                                </p:cTn>
                              </p:par>
                              <p:par>
                                <p:cTn id="31" presetID="22" presetClass="entr" presetSubtype="1" fill="hold" nodeType="withEffect">
                                  <p:stCondLst>
                                    <p:cond delay="750"/>
                                  </p:stCondLst>
                                  <p:childTnLst>
                                    <p:set>
                                      <p:cBhvr>
                                        <p:cTn id="32" dur="1" fill="hold">
                                          <p:stCondLst>
                                            <p:cond delay="0"/>
                                          </p:stCondLst>
                                        </p:cTn>
                                        <p:tgtEl>
                                          <p:spTgt spid="52"/>
                                        </p:tgtEl>
                                        <p:attrNameLst>
                                          <p:attrName>style.visibility</p:attrName>
                                        </p:attrNameLst>
                                      </p:cBhvr>
                                      <p:to>
                                        <p:strVal val="visible"/>
                                      </p:to>
                                    </p:set>
                                    <p:animEffect transition="in" filter="wipe(up)">
                                      <p:cBhvr>
                                        <p:cTn id="33" dur="500"/>
                                        <p:tgtEl>
                                          <p:spTgt spid="5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42" presetClass="path" presetSubtype="0" decel="100000" fill="hold" grpId="1" nodeType="withEffect">
                                  <p:stCondLst>
                                    <p:cond delay="250"/>
                                  </p:stCondLst>
                                  <p:childTnLst>
                                    <p:animMotion origin="layout" path="M 1.38778E-17 4.81481E-6 L 1.38778E-17 0.08935 " pathEditMode="relative" rAng="0" ptsTypes="AA">
                                      <p:cBhvr>
                                        <p:cTn id="38" dur="500" spd="-100000" fill="hold"/>
                                        <p:tgtEl>
                                          <p:spTgt spid="32"/>
                                        </p:tgtEl>
                                        <p:attrNameLst>
                                          <p:attrName>ppt_x</p:attrName>
                                          <p:attrName>ppt_y</p:attrName>
                                        </p:attrNameLst>
                                      </p:cBhvr>
                                      <p:rCtr x="0" y="4468"/>
                                    </p:animMotion>
                                  </p:childTnLst>
                                </p:cTn>
                              </p:par>
                              <p:par>
                                <p:cTn id="39" presetID="10" presetClass="entr" presetSubtype="0" fill="hold" grpId="0"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42" presetClass="path" presetSubtype="0" decel="100000" fill="hold" grpId="1" nodeType="withEffect">
                                  <p:stCondLst>
                                    <p:cond delay="250"/>
                                  </p:stCondLst>
                                  <p:childTnLst>
                                    <p:animMotion origin="layout" path="M -3.95833E-6 -2.22222E-6 L -3.95833E-6 0.08935 " pathEditMode="relative" rAng="0" ptsTypes="AA">
                                      <p:cBhvr>
                                        <p:cTn id="43" dur="500" spd="-100000" fill="hold"/>
                                        <p:tgtEl>
                                          <p:spTgt spid="33"/>
                                        </p:tgtEl>
                                        <p:attrNameLst>
                                          <p:attrName>ppt_x</p:attrName>
                                          <p:attrName>ppt_y</p:attrName>
                                        </p:attrNameLst>
                                      </p:cBhvr>
                                      <p:rCtr x="0" y="4468"/>
                                    </p:animMotion>
                                  </p:childTnLst>
                                </p:cTn>
                              </p:par>
                              <p:par>
                                <p:cTn id="44" presetID="10" presetClass="entr" presetSubtype="0" fill="hold" grpId="0" nodeType="withEffect">
                                  <p:stCondLst>
                                    <p:cond delay="25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42" presetClass="path" presetSubtype="0" decel="100000" fill="hold" grpId="1" nodeType="withEffect">
                                  <p:stCondLst>
                                    <p:cond delay="250"/>
                                  </p:stCondLst>
                                  <p:childTnLst>
                                    <p:animMotion origin="layout" path="M -2.29167E-6 -1.11111E-6 L -2.29167E-6 0.08935 " pathEditMode="relative" rAng="0" ptsTypes="AA">
                                      <p:cBhvr>
                                        <p:cTn id="48" dur="500" spd="-100000" fill="hold"/>
                                        <p:tgtEl>
                                          <p:spTgt spid="34"/>
                                        </p:tgtEl>
                                        <p:attrNameLst>
                                          <p:attrName>ppt_x</p:attrName>
                                          <p:attrName>ppt_y</p:attrName>
                                        </p:attrNameLst>
                                      </p:cBhvr>
                                      <p:rCtr x="0" y="4468"/>
                                    </p:animMotion>
                                  </p:childTnLst>
                                </p:cTn>
                              </p:par>
                              <p:par>
                                <p:cTn id="49" presetID="10" presetClass="entr" presetSubtype="0" fill="hold" grpId="0" nodeType="withEffect">
                                  <p:stCondLst>
                                    <p:cond delay="25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42" presetClass="path" presetSubtype="0" decel="100000" fill="hold" grpId="1" nodeType="withEffect">
                                  <p:stCondLst>
                                    <p:cond delay="250"/>
                                  </p:stCondLst>
                                  <p:childTnLst>
                                    <p:animMotion origin="layout" path="M -2.91667E-6 -3.7037E-6 L -2.91667E-6 0.08936 " pathEditMode="relative" rAng="0" ptsTypes="AA">
                                      <p:cBhvr>
                                        <p:cTn id="53" dur="500" spd="-100000" fill="hold"/>
                                        <p:tgtEl>
                                          <p:spTgt spid="35"/>
                                        </p:tgtEl>
                                        <p:attrNameLst>
                                          <p:attrName>ppt_x</p:attrName>
                                          <p:attrName>ppt_y</p:attrName>
                                        </p:attrNameLst>
                                      </p:cBhvr>
                                      <p:rCtr x="0" y="4468"/>
                                    </p:animMotion>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heel(1)">
                                      <p:cBhvr>
                                        <p:cTn id="5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P spid="34" grpId="1"/>
      <p:bldP spid="35" grpId="0"/>
      <p:bldP spid="3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470CF0-DE6E-4A9F-A99B-5DD6FD588817}"/>
              </a:ext>
            </a:extLst>
          </p:cNvPr>
          <p:cNvPicPr>
            <a:picLocks noChangeAspect="1"/>
          </p:cNvPicPr>
          <p:nvPr/>
        </p:nvPicPr>
        <p:blipFill>
          <a:blip r:embed="rId2"/>
          <a:stretch>
            <a:fillRect/>
          </a:stretch>
        </p:blipFill>
        <p:spPr>
          <a:xfrm>
            <a:off x="6740418" y="282969"/>
            <a:ext cx="4807667" cy="6395721"/>
          </a:xfrm>
          <a:prstGeom prst="rect">
            <a:avLst/>
          </a:prstGeom>
        </p:spPr>
      </p:pic>
      <p:pic>
        <p:nvPicPr>
          <p:cNvPr id="5" name="Picture 4">
            <a:extLst>
              <a:ext uri="{FF2B5EF4-FFF2-40B4-BE49-F238E27FC236}">
                <a16:creationId xmlns:a16="http://schemas.microsoft.com/office/drawing/2014/main" id="{42975682-8575-4397-AF47-AE623F15D550}"/>
              </a:ext>
            </a:extLst>
          </p:cNvPr>
          <p:cNvPicPr>
            <a:picLocks noChangeAspect="1"/>
          </p:cNvPicPr>
          <p:nvPr/>
        </p:nvPicPr>
        <p:blipFill>
          <a:blip r:embed="rId3"/>
          <a:stretch>
            <a:fillRect/>
          </a:stretch>
        </p:blipFill>
        <p:spPr>
          <a:xfrm>
            <a:off x="741577" y="1851312"/>
            <a:ext cx="5473071" cy="3320195"/>
          </a:xfrm>
          <a:prstGeom prst="rect">
            <a:avLst/>
          </a:prstGeom>
        </p:spPr>
      </p:pic>
      <p:sp>
        <p:nvSpPr>
          <p:cNvPr id="6" name="Title 1">
            <a:extLst>
              <a:ext uri="{FF2B5EF4-FFF2-40B4-BE49-F238E27FC236}">
                <a16:creationId xmlns:a16="http://schemas.microsoft.com/office/drawing/2014/main" id="{F0541E87-41A7-47B8-BE82-C022E24A714D}"/>
              </a:ext>
            </a:extLst>
          </p:cNvPr>
          <p:cNvSpPr>
            <a:spLocks noGrp="1"/>
          </p:cNvSpPr>
          <p:nvPr>
            <p:ph type="title"/>
          </p:nvPr>
        </p:nvSpPr>
        <p:spPr>
          <a:xfrm>
            <a:off x="269239" y="179310"/>
            <a:ext cx="9539915" cy="756465"/>
          </a:xfrm>
        </p:spPr>
        <p:txBody>
          <a:bodyPr/>
          <a:lstStyle/>
          <a:p>
            <a:r>
              <a:rPr lang="en-US" dirty="0"/>
              <a:t>Assessment Outcome</a:t>
            </a:r>
          </a:p>
        </p:txBody>
      </p:sp>
      <p:sp>
        <p:nvSpPr>
          <p:cNvPr id="7" name="TextBox 6">
            <a:extLst>
              <a:ext uri="{FF2B5EF4-FFF2-40B4-BE49-F238E27FC236}">
                <a16:creationId xmlns:a16="http://schemas.microsoft.com/office/drawing/2014/main" id="{A68B2E86-7B14-4AD0-9AAC-780BEE6D875A}"/>
              </a:ext>
            </a:extLst>
          </p:cNvPr>
          <p:cNvSpPr txBox="1"/>
          <p:nvPr/>
        </p:nvSpPr>
        <p:spPr>
          <a:xfrm>
            <a:off x="269239" y="1070557"/>
            <a:ext cx="331445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TCO Comparison</a:t>
            </a:r>
          </a:p>
        </p:txBody>
      </p:sp>
    </p:spTree>
    <p:extLst>
      <p:ext uri="{BB962C8B-B14F-4D97-AF65-F5344CB8AC3E}">
        <p14:creationId xmlns:p14="http://schemas.microsoft.com/office/powerpoint/2010/main" val="1017795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15F91-1568-4C05-BF9E-A712D663FDA1}"/>
              </a:ext>
            </a:extLst>
          </p:cNvPr>
          <p:cNvSpPr>
            <a:spLocks noGrp="1"/>
          </p:cNvSpPr>
          <p:nvPr>
            <p:ph type="title"/>
          </p:nvPr>
        </p:nvSpPr>
        <p:spPr>
          <a:xfrm>
            <a:off x="148559" y="170548"/>
            <a:ext cx="6619056" cy="4101680"/>
          </a:xfrm>
        </p:spPr>
        <p:txBody>
          <a:bodyPr/>
          <a:lstStyle/>
          <a:p>
            <a:r>
              <a:rPr lang="en-US" sz="3529" dirty="0"/>
              <a:t>	Executive Summary </a:t>
            </a:r>
            <a:br>
              <a:rPr lang="en-US" sz="3529" dirty="0"/>
            </a:br>
            <a:r>
              <a:rPr lang="en-US" sz="2745" dirty="0"/>
              <a:t>What:</a:t>
            </a:r>
            <a:br>
              <a:rPr lang="en-US" sz="3529" dirty="0"/>
            </a:br>
            <a:r>
              <a:rPr lang="en-US" sz="1961" dirty="0"/>
              <a:t>This is a free assessment to assess your I.T environment cloud readiness for migration to Azure.</a:t>
            </a:r>
            <a:br>
              <a:rPr lang="en-US" sz="1961" dirty="0"/>
            </a:br>
            <a:br>
              <a:rPr lang="en-US" sz="1961" dirty="0"/>
            </a:br>
            <a:r>
              <a:rPr lang="en-US" sz="2745" dirty="0"/>
              <a:t>How:</a:t>
            </a:r>
            <a:br>
              <a:rPr lang="en-US" sz="3529" dirty="0"/>
            </a:br>
            <a:r>
              <a:rPr lang="en-US" sz="1961" dirty="0"/>
              <a:t>Utilizing Microsoft’s </a:t>
            </a:r>
            <a:r>
              <a:rPr lang="en-US" sz="1961" dirty="0" err="1"/>
              <a:t>partnersto</a:t>
            </a:r>
            <a:r>
              <a:rPr lang="en-US" sz="1961" dirty="0"/>
              <a:t> assess your virtual and physical server environments.</a:t>
            </a:r>
            <a:br>
              <a:rPr lang="en-US" sz="1961" dirty="0"/>
            </a:br>
            <a:br>
              <a:rPr lang="en-US" sz="1961" dirty="0"/>
            </a:br>
            <a:r>
              <a:rPr lang="en-US" sz="2745" dirty="0"/>
              <a:t>Why:</a:t>
            </a:r>
            <a:br>
              <a:rPr lang="en-US" sz="3529" dirty="0"/>
            </a:br>
            <a:r>
              <a:rPr lang="en-US" sz="1961" dirty="0"/>
              <a:t>To assist you in taking your first steps on your cloud journey.</a:t>
            </a:r>
            <a:br>
              <a:rPr lang="en-US" sz="1961" dirty="0"/>
            </a:br>
            <a:br>
              <a:rPr lang="en-US" sz="1961" dirty="0"/>
            </a:br>
            <a:endParaRPr lang="en-US" sz="3529" dirty="0"/>
          </a:p>
        </p:txBody>
      </p:sp>
      <p:sp>
        <p:nvSpPr>
          <p:cNvPr id="265" name="Rectangle 264">
            <a:extLst>
              <a:ext uri="{FF2B5EF4-FFF2-40B4-BE49-F238E27FC236}">
                <a16:creationId xmlns:a16="http://schemas.microsoft.com/office/drawing/2014/main" id="{E4ECED19-C19E-4A72-8AC3-CFB0EE5B17DC}"/>
              </a:ext>
            </a:extLst>
          </p:cNvPr>
          <p:cNvSpPr/>
          <p:nvPr/>
        </p:nvSpPr>
        <p:spPr bwMode="auto">
          <a:xfrm>
            <a:off x="6888359" y="487"/>
            <a:ext cx="5303642"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117">
            <a:extLst>
              <a:ext uri="{FF2B5EF4-FFF2-40B4-BE49-F238E27FC236}">
                <a16:creationId xmlns:a16="http://schemas.microsoft.com/office/drawing/2014/main" id="{17E92F02-4EC7-4950-A7F8-27DAE813CA0F}"/>
              </a:ext>
            </a:extLst>
          </p:cNvPr>
          <p:cNvSpPr>
            <a:spLocks noChangeArrowheads="1"/>
          </p:cNvSpPr>
          <p:nvPr/>
        </p:nvSpPr>
        <p:spPr bwMode="auto">
          <a:xfrm>
            <a:off x="5430478" y="4708871"/>
            <a:ext cx="665524" cy="2144265"/>
          </a:xfrm>
          <a:prstGeom prst="rect">
            <a:avLst/>
          </a:prstGeom>
          <a:solidFill>
            <a:srgbClr val="045BA6"/>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67" name="Isosceles Triangle 266">
            <a:extLst>
              <a:ext uri="{FF2B5EF4-FFF2-40B4-BE49-F238E27FC236}">
                <a16:creationId xmlns:a16="http://schemas.microsoft.com/office/drawing/2014/main" id="{4008CD10-CF86-4F32-AD5D-FA58F53C599A}"/>
              </a:ext>
            </a:extLst>
          </p:cNvPr>
          <p:cNvSpPr/>
          <p:nvPr/>
        </p:nvSpPr>
        <p:spPr bwMode="auto">
          <a:xfrm rot="10800000" flipH="1">
            <a:off x="4812066" y="5275699"/>
            <a:ext cx="536355" cy="630648"/>
          </a:xfrm>
          <a:prstGeom prst="triangle">
            <a:avLst>
              <a:gd name="adj" fmla="val 0"/>
            </a:avLst>
          </a:prstGeom>
          <a:solidFill>
            <a:schemeClr val="accent2">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42">
            <a:extLst>
              <a:ext uri="{FF2B5EF4-FFF2-40B4-BE49-F238E27FC236}">
                <a16:creationId xmlns:a16="http://schemas.microsoft.com/office/drawing/2014/main" id="{44727367-1340-40DC-9FCD-4C853B6CA488}"/>
              </a:ext>
            </a:extLst>
          </p:cNvPr>
          <p:cNvSpPr>
            <a:spLocks noChangeArrowheads="1"/>
          </p:cNvSpPr>
          <p:nvPr/>
        </p:nvSpPr>
        <p:spPr bwMode="auto">
          <a:xfrm>
            <a:off x="4445762" y="5606724"/>
            <a:ext cx="647236" cy="1246414"/>
          </a:xfrm>
          <a:prstGeom prst="rect">
            <a:avLst/>
          </a:pr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69" name="Freeform 46">
            <a:extLst>
              <a:ext uri="{FF2B5EF4-FFF2-40B4-BE49-F238E27FC236}">
                <a16:creationId xmlns:a16="http://schemas.microsoft.com/office/drawing/2014/main" id="{8A424F6D-20B9-4E4F-977B-2F44F40C4834}"/>
              </a:ext>
            </a:extLst>
          </p:cNvPr>
          <p:cNvSpPr>
            <a:spLocks/>
          </p:cNvSpPr>
          <p:nvPr/>
        </p:nvSpPr>
        <p:spPr bwMode="auto">
          <a:xfrm>
            <a:off x="4810674" y="4960990"/>
            <a:ext cx="624709" cy="1892147"/>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0" name="Rectangle 100">
            <a:extLst>
              <a:ext uri="{FF2B5EF4-FFF2-40B4-BE49-F238E27FC236}">
                <a16:creationId xmlns:a16="http://schemas.microsoft.com/office/drawing/2014/main" id="{57B581A8-69CE-4FF8-A510-1776087A9DF6}"/>
              </a:ext>
            </a:extLst>
          </p:cNvPr>
          <p:cNvSpPr>
            <a:spLocks noChangeArrowheads="1"/>
          </p:cNvSpPr>
          <p:nvPr/>
        </p:nvSpPr>
        <p:spPr bwMode="auto">
          <a:xfrm>
            <a:off x="5271697" y="5408499"/>
            <a:ext cx="93106" cy="1937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1" name="Rectangle 102">
            <a:extLst>
              <a:ext uri="{FF2B5EF4-FFF2-40B4-BE49-F238E27FC236}">
                <a16:creationId xmlns:a16="http://schemas.microsoft.com/office/drawing/2014/main" id="{9FC7A7FD-034E-4A5A-8987-F97902D44E2F}"/>
              </a:ext>
            </a:extLst>
          </p:cNvPr>
          <p:cNvSpPr>
            <a:spLocks noChangeArrowheads="1"/>
          </p:cNvSpPr>
          <p:nvPr/>
        </p:nvSpPr>
        <p:spPr bwMode="auto">
          <a:xfrm>
            <a:off x="5074975" y="5675801"/>
            <a:ext cx="88600" cy="1937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2" name="Rectangle 103">
            <a:extLst>
              <a:ext uri="{FF2B5EF4-FFF2-40B4-BE49-F238E27FC236}">
                <a16:creationId xmlns:a16="http://schemas.microsoft.com/office/drawing/2014/main" id="{A4640114-6B29-4415-BEBB-A8BC890F17F4}"/>
              </a:ext>
            </a:extLst>
          </p:cNvPr>
          <p:cNvSpPr>
            <a:spLocks noChangeArrowheads="1"/>
          </p:cNvSpPr>
          <p:nvPr/>
        </p:nvSpPr>
        <p:spPr bwMode="auto">
          <a:xfrm>
            <a:off x="5271697" y="5675801"/>
            <a:ext cx="93106" cy="1937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3" name="Rectangle 104">
            <a:extLst>
              <a:ext uri="{FF2B5EF4-FFF2-40B4-BE49-F238E27FC236}">
                <a16:creationId xmlns:a16="http://schemas.microsoft.com/office/drawing/2014/main" id="{368F53E0-2FD4-42D2-8555-62B1D52AD037}"/>
              </a:ext>
            </a:extLst>
          </p:cNvPr>
          <p:cNvSpPr>
            <a:spLocks noChangeArrowheads="1"/>
          </p:cNvSpPr>
          <p:nvPr/>
        </p:nvSpPr>
        <p:spPr bwMode="auto">
          <a:xfrm>
            <a:off x="4873746" y="5944607"/>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4" name="Rectangle 105">
            <a:extLst>
              <a:ext uri="{FF2B5EF4-FFF2-40B4-BE49-F238E27FC236}">
                <a16:creationId xmlns:a16="http://schemas.microsoft.com/office/drawing/2014/main" id="{B7630F1A-13C0-49A3-8299-05D1BB08D091}"/>
              </a:ext>
            </a:extLst>
          </p:cNvPr>
          <p:cNvSpPr>
            <a:spLocks noChangeArrowheads="1"/>
          </p:cNvSpPr>
          <p:nvPr/>
        </p:nvSpPr>
        <p:spPr bwMode="auto">
          <a:xfrm>
            <a:off x="5074975" y="5944607"/>
            <a:ext cx="88600"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5" name="Rectangle 106">
            <a:extLst>
              <a:ext uri="{FF2B5EF4-FFF2-40B4-BE49-F238E27FC236}">
                <a16:creationId xmlns:a16="http://schemas.microsoft.com/office/drawing/2014/main" id="{BF188CBB-B15D-4C5B-AF6E-289BF6BAC490}"/>
              </a:ext>
            </a:extLst>
          </p:cNvPr>
          <p:cNvSpPr>
            <a:spLocks noChangeArrowheads="1"/>
          </p:cNvSpPr>
          <p:nvPr/>
        </p:nvSpPr>
        <p:spPr bwMode="auto">
          <a:xfrm>
            <a:off x="5271697" y="5944607"/>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6" name="Rectangle 107">
            <a:extLst>
              <a:ext uri="{FF2B5EF4-FFF2-40B4-BE49-F238E27FC236}">
                <a16:creationId xmlns:a16="http://schemas.microsoft.com/office/drawing/2014/main" id="{F5B255EC-4E7E-4522-A7B3-9F791C57E765}"/>
              </a:ext>
            </a:extLst>
          </p:cNvPr>
          <p:cNvSpPr>
            <a:spLocks noChangeArrowheads="1"/>
          </p:cNvSpPr>
          <p:nvPr/>
        </p:nvSpPr>
        <p:spPr bwMode="auto">
          <a:xfrm>
            <a:off x="4873746" y="6211911"/>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7" name="Rectangle 108">
            <a:extLst>
              <a:ext uri="{FF2B5EF4-FFF2-40B4-BE49-F238E27FC236}">
                <a16:creationId xmlns:a16="http://schemas.microsoft.com/office/drawing/2014/main" id="{C285E3DD-B190-4AFD-BED2-4B95344504C7}"/>
              </a:ext>
            </a:extLst>
          </p:cNvPr>
          <p:cNvSpPr>
            <a:spLocks noChangeArrowheads="1"/>
          </p:cNvSpPr>
          <p:nvPr/>
        </p:nvSpPr>
        <p:spPr bwMode="auto">
          <a:xfrm>
            <a:off x="5074975" y="6211911"/>
            <a:ext cx="88600"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8" name="Rectangle 109">
            <a:extLst>
              <a:ext uri="{FF2B5EF4-FFF2-40B4-BE49-F238E27FC236}">
                <a16:creationId xmlns:a16="http://schemas.microsoft.com/office/drawing/2014/main" id="{C5AE7EE5-90A9-4D9A-90F9-CB24C6CE945F}"/>
              </a:ext>
            </a:extLst>
          </p:cNvPr>
          <p:cNvSpPr>
            <a:spLocks noChangeArrowheads="1"/>
          </p:cNvSpPr>
          <p:nvPr/>
        </p:nvSpPr>
        <p:spPr bwMode="auto">
          <a:xfrm>
            <a:off x="5271697" y="6211911"/>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79" name="Rectangle 110">
            <a:extLst>
              <a:ext uri="{FF2B5EF4-FFF2-40B4-BE49-F238E27FC236}">
                <a16:creationId xmlns:a16="http://schemas.microsoft.com/office/drawing/2014/main" id="{E92A5D44-DC9E-467B-9B1C-79CE2A19BFD9}"/>
              </a:ext>
            </a:extLst>
          </p:cNvPr>
          <p:cNvSpPr>
            <a:spLocks noChangeArrowheads="1"/>
          </p:cNvSpPr>
          <p:nvPr/>
        </p:nvSpPr>
        <p:spPr bwMode="auto">
          <a:xfrm>
            <a:off x="4873746" y="6479213"/>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0" name="Rectangle 111">
            <a:extLst>
              <a:ext uri="{FF2B5EF4-FFF2-40B4-BE49-F238E27FC236}">
                <a16:creationId xmlns:a16="http://schemas.microsoft.com/office/drawing/2014/main" id="{E99F5A43-CBDF-47E9-A332-3FC129C69DB6}"/>
              </a:ext>
            </a:extLst>
          </p:cNvPr>
          <p:cNvSpPr>
            <a:spLocks noChangeArrowheads="1"/>
          </p:cNvSpPr>
          <p:nvPr/>
        </p:nvSpPr>
        <p:spPr bwMode="auto">
          <a:xfrm>
            <a:off x="5074975" y="6479213"/>
            <a:ext cx="88600"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1" name="Rectangle 112">
            <a:extLst>
              <a:ext uri="{FF2B5EF4-FFF2-40B4-BE49-F238E27FC236}">
                <a16:creationId xmlns:a16="http://schemas.microsoft.com/office/drawing/2014/main" id="{412F21F0-B0BA-488A-BD32-7417496F27D0}"/>
              </a:ext>
            </a:extLst>
          </p:cNvPr>
          <p:cNvSpPr>
            <a:spLocks noChangeArrowheads="1"/>
          </p:cNvSpPr>
          <p:nvPr/>
        </p:nvSpPr>
        <p:spPr bwMode="auto">
          <a:xfrm>
            <a:off x="5271697" y="6479213"/>
            <a:ext cx="93106" cy="189214"/>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2" name="Rectangle 116">
            <a:extLst>
              <a:ext uri="{FF2B5EF4-FFF2-40B4-BE49-F238E27FC236}">
                <a16:creationId xmlns:a16="http://schemas.microsoft.com/office/drawing/2014/main" id="{DC76C98B-91A2-469C-AB38-AA2AE05617A6}"/>
              </a:ext>
            </a:extLst>
          </p:cNvPr>
          <p:cNvSpPr>
            <a:spLocks noChangeArrowheads="1"/>
          </p:cNvSpPr>
          <p:nvPr/>
        </p:nvSpPr>
        <p:spPr bwMode="auto">
          <a:xfrm>
            <a:off x="3640519" y="5606722"/>
            <a:ext cx="556873" cy="1246415"/>
          </a:xfrm>
          <a:prstGeom prst="rect">
            <a:avLst/>
          </a:pr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3" name="Rectangle 117">
            <a:extLst>
              <a:ext uri="{FF2B5EF4-FFF2-40B4-BE49-F238E27FC236}">
                <a16:creationId xmlns:a16="http://schemas.microsoft.com/office/drawing/2014/main" id="{276F6509-CC38-4BF3-83BB-840DFF10A61C}"/>
              </a:ext>
            </a:extLst>
          </p:cNvPr>
          <p:cNvSpPr>
            <a:spLocks noChangeArrowheads="1"/>
          </p:cNvSpPr>
          <p:nvPr/>
        </p:nvSpPr>
        <p:spPr bwMode="auto">
          <a:xfrm>
            <a:off x="4026137" y="5387602"/>
            <a:ext cx="665524" cy="1465536"/>
          </a:xfrm>
          <a:prstGeom prst="rect">
            <a:avLst/>
          </a:pr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nvGrpSpPr>
          <p:cNvPr id="284" name="Group 283">
            <a:extLst>
              <a:ext uri="{FF2B5EF4-FFF2-40B4-BE49-F238E27FC236}">
                <a16:creationId xmlns:a16="http://schemas.microsoft.com/office/drawing/2014/main" id="{8F1B9AC0-90DF-4C5A-B485-8B0EBB9C158E}"/>
              </a:ext>
            </a:extLst>
          </p:cNvPr>
          <p:cNvGrpSpPr/>
          <p:nvPr/>
        </p:nvGrpSpPr>
        <p:grpSpPr>
          <a:xfrm>
            <a:off x="5550095" y="4708870"/>
            <a:ext cx="445538" cy="2144266"/>
            <a:chOff x="8546306" y="746197"/>
            <a:chExt cx="424695" cy="2545519"/>
          </a:xfrm>
        </p:grpSpPr>
        <p:sp>
          <p:nvSpPr>
            <p:cNvPr id="285" name="Line 160">
              <a:extLst>
                <a:ext uri="{FF2B5EF4-FFF2-40B4-BE49-F238E27FC236}">
                  <a16:creationId xmlns:a16="http://schemas.microsoft.com/office/drawing/2014/main" id="{18DEF30F-F91C-4BD7-BAE3-826F4D453542}"/>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6" name="Line 161">
              <a:extLst>
                <a:ext uri="{FF2B5EF4-FFF2-40B4-BE49-F238E27FC236}">
                  <a16:creationId xmlns:a16="http://schemas.microsoft.com/office/drawing/2014/main" id="{99518154-8620-4C80-9347-466A7A3DE668}"/>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7" name="Line 162">
              <a:extLst>
                <a:ext uri="{FF2B5EF4-FFF2-40B4-BE49-F238E27FC236}">
                  <a16:creationId xmlns:a16="http://schemas.microsoft.com/office/drawing/2014/main" id="{22F69542-1CF7-4FF1-998B-06B21D9089C4}"/>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8" name="Line 163">
              <a:extLst>
                <a:ext uri="{FF2B5EF4-FFF2-40B4-BE49-F238E27FC236}">
                  <a16:creationId xmlns:a16="http://schemas.microsoft.com/office/drawing/2014/main" id="{7FFB0484-E870-40FE-9668-5B88180EC4A1}"/>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289" name="Line 164">
              <a:extLst>
                <a:ext uri="{FF2B5EF4-FFF2-40B4-BE49-F238E27FC236}">
                  <a16:creationId xmlns:a16="http://schemas.microsoft.com/office/drawing/2014/main" id="{1172FDEB-0A22-45FF-830C-21FCE5486686}"/>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sp>
        <p:nvSpPr>
          <p:cNvPr id="290" name="Freeform 5">
            <a:extLst>
              <a:ext uri="{FF2B5EF4-FFF2-40B4-BE49-F238E27FC236}">
                <a16:creationId xmlns:a16="http://schemas.microsoft.com/office/drawing/2014/main" id="{B51AE4B5-11F9-4506-B0D0-FF969D0A6B3C}"/>
              </a:ext>
            </a:extLst>
          </p:cNvPr>
          <p:cNvSpPr>
            <a:spLocks/>
          </p:cNvSpPr>
          <p:nvPr/>
        </p:nvSpPr>
        <p:spPr bwMode="auto">
          <a:xfrm>
            <a:off x="866" y="4246351"/>
            <a:ext cx="3639653" cy="2606786"/>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chemeClr val="accent2">
              <a:alpha val="64000"/>
            </a:schemeClr>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1" name="Rectangle 14">
            <a:extLst>
              <a:ext uri="{FF2B5EF4-FFF2-40B4-BE49-F238E27FC236}">
                <a16:creationId xmlns:a16="http://schemas.microsoft.com/office/drawing/2014/main" id="{A2BB91A6-3604-4C23-81B6-9402996DAA49}"/>
              </a:ext>
            </a:extLst>
          </p:cNvPr>
          <p:cNvSpPr>
            <a:spLocks noChangeArrowheads="1"/>
          </p:cNvSpPr>
          <p:nvPr/>
        </p:nvSpPr>
        <p:spPr bwMode="auto">
          <a:xfrm>
            <a:off x="447460"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2" name="Rectangle 15">
            <a:extLst>
              <a:ext uri="{FF2B5EF4-FFF2-40B4-BE49-F238E27FC236}">
                <a16:creationId xmlns:a16="http://schemas.microsoft.com/office/drawing/2014/main" id="{C2C1E0AB-16B5-45B3-A3B5-EB7BCF2F3192}"/>
              </a:ext>
            </a:extLst>
          </p:cNvPr>
          <p:cNvSpPr>
            <a:spLocks noChangeArrowheads="1"/>
          </p:cNvSpPr>
          <p:nvPr/>
        </p:nvSpPr>
        <p:spPr bwMode="auto">
          <a:xfrm>
            <a:off x="318306"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3" name="Rectangle 16">
            <a:extLst>
              <a:ext uri="{FF2B5EF4-FFF2-40B4-BE49-F238E27FC236}">
                <a16:creationId xmlns:a16="http://schemas.microsoft.com/office/drawing/2014/main" id="{6A98C25F-A73B-48CE-B50D-B5C12E0958CE}"/>
              </a:ext>
            </a:extLst>
          </p:cNvPr>
          <p:cNvSpPr>
            <a:spLocks noChangeArrowheads="1"/>
          </p:cNvSpPr>
          <p:nvPr/>
        </p:nvSpPr>
        <p:spPr bwMode="auto">
          <a:xfrm>
            <a:off x="189152"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4" name="Rectangle 17">
            <a:extLst>
              <a:ext uri="{FF2B5EF4-FFF2-40B4-BE49-F238E27FC236}">
                <a16:creationId xmlns:a16="http://schemas.microsoft.com/office/drawing/2014/main" id="{1E2EC8E2-FE1D-4247-8FF2-E51AAEC200C9}"/>
              </a:ext>
            </a:extLst>
          </p:cNvPr>
          <p:cNvSpPr>
            <a:spLocks noChangeArrowheads="1"/>
          </p:cNvSpPr>
          <p:nvPr/>
        </p:nvSpPr>
        <p:spPr bwMode="auto">
          <a:xfrm>
            <a:off x="58442" y="4467680"/>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5" name="Rectangle 18">
            <a:extLst>
              <a:ext uri="{FF2B5EF4-FFF2-40B4-BE49-F238E27FC236}">
                <a16:creationId xmlns:a16="http://schemas.microsoft.com/office/drawing/2014/main" id="{D0E8B38B-E93D-4056-A5EB-BA3A731CE7B3}"/>
              </a:ext>
            </a:extLst>
          </p:cNvPr>
          <p:cNvSpPr>
            <a:spLocks noChangeArrowheads="1"/>
          </p:cNvSpPr>
          <p:nvPr/>
        </p:nvSpPr>
        <p:spPr bwMode="auto">
          <a:xfrm>
            <a:off x="447460"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6" name="Rectangle 19">
            <a:extLst>
              <a:ext uri="{FF2B5EF4-FFF2-40B4-BE49-F238E27FC236}">
                <a16:creationId xmlns:a16="http://schemas.microsoft.com/office/drawing/2014/main" id="{1E475A38-1FE7-48DC-8C8D-6CC45D3F7920}"/>
              </a:ext>
            </a:extLst>
          </p:cNvPr>
          <p:cNvSpPr>
            <a:spLocks noChangeArrowheads="1"/>
          </p:cNvSpPr>
          <p:nvPr/>
        </p:nvSpPr>
        <p:spPr bwMode="auto">
          <a:xfrm>
            <a:off x="318306"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7" name="Rectangle 20">
            <a:extLst>
              <a:ext uri="{FF2B5EF4-FFF2-40B4-BE49-F238E27FC236}">
                <a16:creationId xmlns:a16="http://schemas.microsoft.com/office/drawing/2014/main" id="{F74A751C-C403-4272-98CA-2B532E6FC83B}"/>
              </a:ext>
            </a:extLst>
          </p:cNvPr>
          <p:cNvSpPr>
            <a:spLocks noChangeArrowheads="1"/>
          </p:cNvSpPr>
          <p:nvPr/>
        </p:nvSpPr>
        <p:spPr bwMode="auto">
          <a:xfrm>
            <a:off x="189152"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8" name="Rectangle 21">
            <a:extLst>
              <a:ext uri="{FF2B5EF4-FFF2-40B4-BE49-F238E27FC236}">
                <a16:creationId xmlns:a16="http://schemas.microsoft.com/office/drawing/2014/main" id="{413DDCCD-FB2D-4D33-8F10-C829ABA3899B}"/>
              </a:ext>
            </a:extLst>
          </p:cNvPr>
          <p:cNvSpPr>
            <a:spLocks noChangeArrowheads="1"/>
          </p:cNvSpPr>
          <p:nvPr/>
        </p:nvSpPr>
        <p:spPr bwMode="auto">
          <a:xfrm>
            <a:off x="58442" y="4587497"/>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299" name="Rectangle 22">
            <a:extLst>
              <a:ext uri="{FF2B5EF4-FFF2-40B4-BE49-F238E27FC236}">
                <a16:creationId xmlns:a16="http://schemas.microsoft.com/office/drawing/2014/main" id="{B9AE7542-A02F-499D-9820-CB6C78093F22}"/>
              </a:ext>
            </a:extLst>
          </p:cNvPr>
          <p:cNvSpPr>
            <a:spLocks noChangeArrowheads="1"/>
          </p:cNvSpPr>
          <p:nvPr/>
        </p:nvSpPr>
        <p:spPr bwMode="auto">
          <a:xfrm>
            <a:off x="447460"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0" name="Rectangle 23">
            <a:extLst>
              <a:ext uri="{FF2B5EF4-FFF2-40B4-BE49-F238E27FC236}">
                <a16:creationId xmlns:a16="http://schemas.microsoft.com/office/drawing/2014/main" id="{8DBC7C93-1479-4B3E-93E0-0ADA79C309D5}"/>
              </a:ext>
            </a:extLst>
          </p:cNvPr>
          <p:cNvSpPr>
            <a:spLocks noChangeArrowheads="1"/>
          </p:cNvSpPr>
          <p:nvPr/>
        </p:nvSpPr>
        <p:spPr bwMode="auto">
          <a:xfrm>
            <a:off x="318306"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1" name="Rectangle 24">
            <a:extLst>
              <a:ext uri="{FF2B5EF4-FFF2-40B4-BE49-F238E27FC236}">
                <a16:creationId xmlns:a16="http://schemas.microsoft.com/office/drawing/2014/main" id="{64668EDB-B92D-47CB-836A-4EBF404B8098}"/>
              </a:ext>
            </a:extLst>
          </p:cNvPr>
          <p:cNvSpPr>
            <a:spLocks noChangeArrowheads="1"/>
          </p:cNvSpPr>
          <p:nvPr/>
        </p:nvSpPr>
        <p:spPr bwMode="auto">
          <a:xfrm>
            <a:off x="189152"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2" name="Rectangle 25">
            <a:extLst>
              <a:ext uri="{FF2B5EF4-FFF2-40B4-BE49-F238E27FC236}">
                <a16:creationId xmlns:a16="http://schemas.microsoft.com/office/drawing/2014/main" id="{46AFAE31-94B8-4F13-90C0-20CC6F5AB95C}"/>
              </a:ext>
            </a:extLst>
          </p:cNvPr>
          <p:cNvSpPr>
            <a:spLocks noChangeArrowheads="1"/>
          </p:cNvSpPr>
          <p:nvPr/>
        </p:nvSpPr>
        <p:spPr bwMode="auto">
          <a:xfrm>
            <a:off x="58442" y="4708871"/>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3" name="Rectangle 26">
            <a:extLst>
              <a:ext uri="{FF2B5EF4-FFF2-40B4-BE49-F238E27FC236}">
                <a16:creationId xmlns:a16="http://schemas.microsoft.com/office/drawing/2014/main" id="{A9346258-E38D-4A4E-8409-09A0F2F824BB}"/>
              </a:ext>
            </a:extLst>
          </p:cNvPr>
          <p:cNvSpPr>
            <a:spLocks noChangeArrowheads="1"/>
          </p:cNvSpPr>
          <p:nvPr/>
        </p:nvSpPr>
        <p:spPr bwMode="auto">
          <a:xfrm>
            <a:off x="447460"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4" name="Rectangle 27">
            <a:extLst>
              <a:ext uri="{FF2B5EF4-FFF2-40B4-BE49-F238E27FC236}">
                <a16:creationId xmlns:a16="http://schemas.microsoft.com/office/drawing/2014/main" id="{371E200D-98F9-429F-8AB5-079EC0754E14}"/>
              </a:ext>
            </a:extLst>
          </p:cNvPr>
          <p:cNvSpPr>
            <a:spLocks noChangeArrowheads="1"/>
          </p:cNvSpPr>
          <p:nvPr/>
        </p:nvSpPr>
        <p:spPr bwMode="auto">
          <a:xfrm>
            <a:off x="318306"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5" name="Rectangle 28">
            <a:extLst>
              <a:ext uri="{FF2B5EF4-FFF2-40B4-BE49-F238E27FC236}">
                <a16:creationId xmlns:a16="http://schemas.microsoft.com/office/drawing/2014/main" id="{65187428-761A-4CA4-8EC5-FC5D47DD9CCC}"/>
              </a:ext>
            </a:extLst>
          </p:cNvPr>
          <p:cNvSpPr>
            <a:spLocks noChangeArrowheads="1"/>
          </p:cNvSpPr>
          <p:nvPr/>
        </p:nvSpPr>
        <p:spPr bwMode="auto">
          <a:xfrm>
            <a:off x="189152"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6" name="Rectangle 29">
            <a:extLst>
              <a:ext uri="{FF2B5EF4-FFF2-40B4-BE49-F238E27FC236}">
                <a16:creationId xmlns:a16="http://schemas.microsoft.com/office/drawing/2014/main" id="{FAABB749-1CD7-4A49-BD70-6FFA3F3C10E7}"/>
              </a:ext>
            </a:extLst>
          </p:cNvPr>
          <p:cNvSpPr>
            <a:spLocks noChangeArrowheads="1"/>
          </p:cNvSpPr>
          <p:nvPr/>
        </p:nvSpPr>
        <p:spPr bwMode="auto">
          <a:xfrm>
            <a:off x="58442" y="48286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7" name="Rectangle 30">
            <a:extLst>
              <a:ext uri="{FF2B5EF4-FFF2-40B4-BE49-F238E27FC236}">
                <a16:creationId xmlns:a16="http://schemas.microsoft.com/office/drawing/2014/main" id="{FD8CC899-97F6-46B8-BB7B-9C2896CACADA}"/>
              </a:ext>
            </a:extLst>
          </p:cNvPr>
          <p:cNvSpPr>
            <a:spLocks noChangeArrowheads="1"/>
          </p:cNvSpPr>
          <p:nvPr/>
        </p:nvSpPr>
        <p:spPr bwMode="auto">
          <a:xfrm>
            <a:off x="447460"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8" name="Rectangle 31">
            <a:extLst>
              <a:ext uri="{FF2B5EF4-FFF2-40B4-BE49-F238E27FC236}">
                <a16:creationId xmlns:a16="http://schemas.microsoft.com/office/drawing/2014/main" id="{085E6BA7-89EB-4C82-BA93-672F2F4B4733}"/>
              </a:ext>
            </a:extLst>
          </p:cNvPr>
          <p:cNvSpPr>
            <a:spLocks noChangeArrowheads="1"/>
          </p:cNvSpPr>
          <p:nvPr/>
        </p:nvSpPr>
        <p:spPr bwMode="auto">
          <a:xfrm>
            <a:off x="318306"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09" name="Rectangle 32">
            <a:extLst>
              <a:ext uri="{FF2B5EF4-FFF2-40B4-BE49-F238E27FC236}">
                <a16:creationId xmlns:a16="http://schemas.microsoft.com/office/drawing/2014/main" id="{9B8DC736-CEC0-4174-BEFF-D5761016B3BF}"/>
              </a:ext>
            </a:extLst>
          </p:cNvPr>
          <p:cNvSpPr>
            <a:spLocks noChangeArrowheads="1"/>
          </p:cNvSpPr>
          <p:nvPr/>
        </p:nvSpPr>
        <p:spPr bwMode="auto">
          <a:xfrm>
            <a:off x="189152"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0" name="Rectangle 33">
            <a:extLst>
              <a:ext uri="{FF2B5EF4-FFF2-40B4-BE49-F238E27FC236}">
                <a16:creationId xmlns:a16="http://schemas.microsoft.com/office/drawing/2014/main" id="{32E91993-C6F7-4ABC-8B88-2F4A3632EBFE}"/>
              </a:ext>
            </a:extLst>
          </p:cNvPr>
          <p:cNvSpPr>
            <a:spLocks noChangeArrowheads="1"/>
          </p:cNvSpPr>
          <p:nvPr/>
        </p:nvSpPr>
        <p:spPr bwMode="auto">
          <a:xfrm>
            <a:off x="58442" y="4948506"/>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1" name="Rectangle 34">
            <a:extLst>
              <a:ext uri="{FF2B5EF4-FFF2-40B4-BE49-F238E27FC236}">
                <a16:creationId xmlns:a16="http://schemas.microsoft.com/office/drawing/2014/main" id="{119E0D7A-0432-45AF-97AA-DF2F6BBAAF7F}"/>
              </a:ext>
            </a:extLst>
          </p:cNvPr>
          <p:cNvSpPr>
            <a:spLocks noChangeArrowheads="1"/>
          </p:cNvSpPr>
          <p:nvPr/>
        </p:nvSpPr>
        <p:spPr bwMode="auto">
          <a:xfrm>
            <a:off x="447460"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2" name="Rectangle 35">
            <a:extLst>
              <a:ext uri="{FF2B5EF4-FFF2-40B4-BE49-F238E27FC236}">
                <a16:creationId xmlns:a16="http://schemas.microsoft.com/office/drawing/2014/main" id="{83E247A4-15A9-4C19-A236-D2B238E2537A}"/>
              </a:ext>
            </a:extLst>
          </p:cNvPr>
          <p:cNvSpPr>
            <a:spLocks noChangeArrowheads="1"/>
          </p:cNvSpPr>
          <p:nvPr/>
        </p:nvSpPr>
        <p:spPr bwMode="auto">
          <a:xfrm>
            <a:off x="318306"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3" name="Rectangle 36">
            <a:extLst>
              <a:ext uri="{FF2B5EF4-FFF2-40B4-BE49-F238E27FC236}">
                <a16:creationId xmlns:a16="http://schemas.microsoft.com/office/drawing/2014/main" id="{78EDBE77-29BD-48D8-AA2C-3D4BC203B50A}"/>
              </a:ext>
            </a:extLst>
          </p:cNvPr>
          <p:cNvSpPr>
            <a:spLocks noChangeArrowheads="1"/>
          </p:cNvSpPr>
          <p:nvPr/>
        </p:nvSpPr>
        <p:spPr bwMode="auto">
          <a:xfrm>
            <a:off x="189152"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4" name="Rectangle 37">
            <a:extLst>
              <a:ext uri="{FF2B5EF4-FFF2-40B4-BE49-F238E27FC236}">
                <a16:creationId xmlns:a16="http://schemas.microsoft.com/office/drawing/2014/main" id="{74E48C37-15AA-46CC-8D3D-32194680A1E7}"/>
              </a:ext>
            </a:extLst>
          </p:cNvPr>
          <p:cNvSpPr>
            <a:spLocks noChangeArrowheads="1"/>
          </p:cNvSpPr>
          <p:nvPr/>
        </p:nvSpPr>
        <p:spPr bwMode="auto">
          <a:xfrm>
            <a:off x="58442" y="5068323"/>
            <a:ext cx="79360" cy="80915"/>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5" name="Rectangle 38">
            <a:extLst>
              <a:ext uri="{FF2B5EF4-FFF2-40B4-BE49-F238E27FC236}">
                <a16:creationId xmlns:a16="http://schemas.microsoft.com/office/drawing/2014/main" id="{2187FC50-70C7-466D-9B04-FBED601359F9}"/>
              </a:ext>
            </a:extLst>
          </p:cNvPr>
          <p:cNvSpPr>
            <a:spLocks noChangeArrowheads="1"/>
          </p:cNvSpPr>
          <p:nvPr/>
        </p:nvSpPr>
        <p:spPr bwMode="auto">
          <a:xfrm>
            <a:off x="447460"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6" name="Rectangle 39">
            <a:extLst>
              <a:ext uri="{FF2B5EF4-FFF2-40B4-BE49-F238E27FC236}">
                <a16:creationId xmlns:a16="http://schemas.microsoft.com/office/drawing/2014/main" id="{678A853C-AFBA-4657-8FC9-6AB3A12515C9}"/>
              </a:ext>
            </a:extLst>
          </p:cNvPr>
          <p:cNvSpPr>
            <a:spLocks noChangeArrowheads="1"/>
          </p:cNvSpPr>
          <p:nvPr/>
        </p:nvSpPr>
        <p:spPr bwMode="auto">
          <a:xfrm>
            <a:off x="318306"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7" name="Rectangle 40">
            <a:extLst>
              <a:ext uri="{FF2B5EF4-FFF2-40B4-BE49-F238E27FC236}">
                <a16:creationId xmlns:a16="http://schemas.microsoft.com/office/drawing/2014/main" id="{981E180E-0FAD-483B-9924-72A73599BF37}"/>
              </a:ext>
            </a:extLst>
          </p:cNvPr>
          <p:cNvSpPr>
            <a:spLocks noChangeArrowheads="1"/>
          </p:cNvSpPr>
          <p:nvPr/>
        </p:nvSpPr>
        <p:spPr bwMode="auto">
          <a:xfrm>
            <a:off x="189152"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8" name="Rectangle 41">
            <a:extLst>
              <a:ext uri="{FF2B5EF4-FFF2-40B4-BE49-F238E27FC236}">
                <a16:creationId xmlns:a16="http://schemas.microsoft.com/office/drawing/2014/main" id="{D8EB9FE5-3FAB-4138-9E99-C970539E74A7}"/>
              </a:ext>
            </a:extLst>
          </p:cNvPr>
          <p:cNvSpPr>
            <a:spLocks noChangeArrowheads="1"/>
          </p:cNvSpPr>
          <p:nvPr/>
        </p:nvSpPr>
        <p:spPr bwMode="auto">
          <a:xfrm>
            <a:off x="58442" y="5189697"/>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19" name="Rectangle 42">
            <a:extLst>
              <a:ext uri="{FF2B5EF4-FFF2-40B4-BE49-F238E27FC236}">
                <a16:creationId xmlns:a16="http://schemas.microsoft.com/office/drawing/2014/main" id="{B8BFD321-DE5F-46FE-B0E1-B447460E56DB}"/>
              </a:ext>
            </a:extLst>
          </p:cNvPr>
          <p:cNvSpPr>
            <a:spLocks noChangeArrowheads="1"/>
          </p:cNvSpPr>
          <p:nvPr/>
        </p:nvSpPr>
        <p:spPr bwMode="auto">
          <a:xfrm>
            <a:off x="447460"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0" name="Rectangle 43">
            <a:extLst>
              <a:ext uri="{FF2B5EF4-FFF2-40B4-BE49-F238E27FC236}">
                <a16:creationId xmlns:a16="http://schemas.microsoft.com/office/drawing/2014/main" id="{3F72498F-29A7-411F-9228-5C7E00C85987}"/>
              </a:ext>
            </a:extLst>
          </p:cNvPr>
          <p:cNvSpPr>
            <a:spLocks noChangeArrowheads="1"/>
          </p:cNvSpPr>
          <p:nvPr/>
        </p:nvSpPr>
        <p:spPr bwMode="auto">
          <a:xfrm>
            <a:off x="318306"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1" name="Rectangle 44">
            <a:extLst>
              <a:ext uri="{FF2B5EF4-FFF2-40B4-BE49-F238E27FC236}">
                <a16:creationId xmlns:a16="http://schemas.microsoft.com/office/drawing/2014/main" id="{C9B52BDD-0A18-46CC-883A-38C207F43F3B}"/>
              </a:ext>
            </a:extLst>
          </p:cNvPr>
          <p:cNvSpPr>
            <a:spLocks noChangeArrowheads="1"/>
          </p:cNvSpPr>
          <p:nvPr/>
        </p:nvSpPr>
        <p:spPr bwMode="auto">
          <a:xfrm>
            <a:off x="189152"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2" name="Rectangle 45">
            <a:extLst>
              <a:ext uri="{FF2B5EF4-FFF2-40B4-BE49-F238E27FC236}">
                <a16:creationId xmlns:a16="http://schemas.microsoft.com/office/drawing/2014/main" id="{3EC1679E-FD5C-46ED-B5A2-3F1591B7EE3B}"/>
              </a:ext>
            </a:extLst>
          </p:cNvPr>
          <p:cNvSpPr>
            <a:spLocks noChangeArrowheads="1"/>
          </p:cNvSpPr>
          <p:nvPr/>
        </p:nvSpPr>
        <p:spPr bwMode="auto">
          <a:xfrm>
            <a:off x="58442" y="5309515"/>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3" name="Rectangle 46">
            <a:extLst>
              <a:ext uri="{FF2B5EF4-FFF2-40B4-BE49-F238E27FC236}">
                <a16:creationId xmlns:a16="http://schemas.microsoft.com/office/drawing/2014/main" id="{F950F8ED-269C-45F7-950A-35C432F1DBFC}"/>
              </a:ext>
            </a:extLst>
          </p:cNvPr>
          <p:cNvSpPr>
            <a:spLocks noChangeArrowheads="1"/>
          </p:cNvSpPr>
          <p:nvPr/>
        </p:nvSpPr>
        <p:spPr bwMode="auto">
          <a:xfrm>
            <a:off x="447460"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4" name="Rectangle 47">
            <a:extLst>
              <a:ext uri="{FF2B5EF4-FFF2-40B4-BE49-F238E27FC236}">
                <a16:creationId xmlns:a16="http://schemas.microsoft.com/office/drawing/2014/main" id="{0D01D5C0-DF87-4A10-8057-B61CF5EAEC1E}"/>
              </a:ext>
            </a:extLst>
          </p:cNvPr>
          <p:cNvSpPr>
            <a:spLocks noChangeArrowheads="1"/>
          </p:cNvSpPr>
          <p:nvPr/>
        </p:nvSpPr>
        <p:spPr bwMode="auto">
          <a:xfrm>
            <a:off x="318306"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5" name="Rectangle 48">
            <a:extLst>
              <a:ext uri="{FF2B5EF4-FFF2-40B4-BE49-F238E27FC236}">
                <a16:creationId xmlns:a16="http://schemas.microsoft.com/office/drawing/2014/main" id="{0E1B3726-7647-4948-8C81-7D3B52A88DA4}"/>
              </a:ext>
            </a:extLst>
          </p:cNvPr>
          <p:cNvSpPr>
            <a:spLocks noChangeArrowheads="1"/>
          </p:cNvSpPr>
          <p:nvPr/>
        </p:nvSpPr>
        <p:spPr bwMode="auto">
          <a:xfrm>
            <a:off x="189152"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6" name="Rectangle 49">
            <a:extLst>
              <a:ext uri="{FF2B5EF4-FFF2-40B4-BE49-F238E27FC236}">
                <a16:creationId xmlns:a16="http://schemas.microsoft.com/office/drawing/2014/main" id="{4692BEEE-3054-435C-A85D-A1DBA607736C}"/>
              </a:ext>
            </a:extLst>
          </p:cNvPr>
          <p:cNvSpPr>
            <a:spLocks noChangeArrowheads="1"/>
          </p:cNvSpPr>
          <p:nvPr/>
        </p:nvSpPr>
        <p:spPr bwMode="auto">
          <a:xfrm>
            <a:off x="58442" y="5430889"/>
            <a:ext cx="79360" cy="79360"/>
          </a:xfrm>
          <a:prstGeom prst="rect">
            <a:avLst/>
          </a:prstGeom>
          <a:solidFill>
            <a:srgbClr val="0078D7"/>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8" name="Rectangle 60">
            <a:extLst>
              <a:ext uri="{FF2B5EF4-FFF2-40B4-BE49-F238E27FC236}">
                <a16:creationId xmlns:a16="http://schemas.microsoft.com/office/drawing/2014/main" id="{08D43266-F41F-47BF-AB3A-06DC99BF6835}"/>
              </a:ext>
            </a:extLst>
          </p:cNvPr>
          <p:cNvSpPr>
            <a:spLocks noChangeArrowheads="1"/>
          </p:cNvSpPr>
          <p:nvPr/>
        </p:nvSpPr>
        <p:spPr bwMode="auto">
          <a:xfrm>
            <a:off x="718216" y="5130566"/>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29" name="Rectangle 61">
            <a:extLst>
              <a:ext uri="{FF2B5EF4-FFF2-40B4-BE49-F238E27FC236}">
                <a16:creationId xmlns:a16="http://schemas.microsoft.com/office/drawing/2014/main" id="{48C39FCC-FE13-4D53-ABE2-54658C25B613}"/>
              </a:ext>
            </a:extLst>
          </p:cNvPr>
          <p:cNvSpPr>
            <a:spLocks noChangeArrowheads="1"/>
          </p:cNvSpPr>
          <p:nvPr/>
        </p:nvSpPr>
        <p:spPr bwMode="auto">
          <a:xfrm>
            <a:off x="876935" y="5130566"/>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0" name="Rectangle 62">
            <a:extLst>
              <a:ext uri="{FF2B5EF4-FFF2-40B4-BE49-F238E27FC236}">
                <a16:creationId xmlns:a16="http://schemas.microsoft.com/office/drawing/2014/main" id="{6A611E6E-113C-452C-9999-52B62C0AD89B}"/>
              </a:ext>
            </a:extLst>
          </p:cNvPr>
          <p:cNvSpPr>
            <a:spLocks noChangeArrowheads="1"/>
          </p:cNvSpPr>
          <p:nvPr/>
        </p:nvSpPr>
        <p:spPr bwMode="auto">
          <a:xfrm>
            <a:off x="1259731" y="513056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1" name="Rectangle 63">
            <a:extLst>
              <a:ext uri="{FF2B5EF4-FFF2-40B4-BE49-F238E27FC236}">
                <a16:creationId xmlns:a16="http://schemas.microsoft.com/office/drawing/2014/main" id="{E3382414-37E6-4BA6-89B0-4A4F2CDDBF36}"/>
              </a:ext>
            </a:extLst>
          </p:cNvPr>
          <p:cNvSpPr>
            <a:spLocks noChangeArrowheads="1"/>
          </p:cNvSpPr>
          <p:nvPr/>
        </p:nvSpPr>
        <p:spPr bwMode="auto">
          <a:xfrm>
            <a:off x="1420005" y="513056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2" name="Rectangle 64">
            <a:extLst>
              <a:ext uri="{FF2B5EF4-FFF2-40B4-BE49-F238E27FC236}">
                <a16:creationId xmlns:a16="http://schemas.microsoft.com/office/drawing/2014/main" id="{43F66F2E-4531-44AC-B9CD-9481B43D692C}"/>
              </a:ext>
            </a:extLst>
          </p:cNvPr>
          <p:cNvSpPr>
            <a:spLocks noChangeArrowheads="1"/>
          </p:cNvSpPr>
          <p:nvPr/>
        </p:nvSpPr>
        <p:spPr bwMode="auto">
          <a:xfrm>
            <a:off x="1580281" y="513056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3" name="Rectangle 65">
            <a:extLst>
              <a:ext uri="{FF2B5EF4-FFF2-40B4-BE49-F238E27FC236}">
                <a16:creationId xmlns:a16="http://schemas.microsoft.com/office/drawing/2014/main" id="{3C5271D7-90ED-40D9-870D-F1E039C81178}"/>
              </a:ext>
            </a:extLst>
          </p:cNvPr>
          <p:cNvSpPr>
            <a:spLocks noChangeArrowheads="1"/>
          </p:cNvSpPr>
          <p:nvPr/>
        </p:nvSpPr>
        <p:spPr bwMode="auto">
          <a:xfrm>
            <a:off x="718216" y="5314182"/>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4" name="Rectangle 66">
            <a:extLst>
              <a:ext uri="{FF2B5EF4-FFF2-40B4-BE49-F238E27FC236}">
                <a16:creationId xmlns:a16="http://schemas.microsoft.com/office/drawing/2014/main" id="{983A4C34-E5B9-426F-AECC-13F87215C4A0}"/>
              </a:ext>
            </a:extLst>
          </p:cNvPr>
          <p:cNvSpPr>
            <a:spLocks noChangeArrowheads="1"/>
          </p:cNvSpPr>
          <p:nvPr/>
        </p:nvSpPr>
        <p:spPr bwMode="auto">
          <a:xfrm>
            <a:off x="876935" y="5314182"/>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5" name="Rectangle 67">
            <a:extLst>
              <a:ext uri="{FF2B5EF4-FFF2-40B4-BE49-F238E27FC236}">
                <a16:creationId xmlns:a16="http://schemas.microsoft.com/office/drawing/2014/main" id="{12572027-1FFF-43F5-B52D-A133BCE631E6}"/>
              </a:ext>
            </a:extLst>
          </p:cNvPr>
          <p:cNvSpPr>
            <a:spLocks noChangeArrowheads="1"/>
          </p:cNvSpPr>
          <p:nvPr/>
        </p:nvSpPr>
        <p:spPr bwMode="auto">
          <a:xfrm>
            <a:off x="1241055" y="5314182"/>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6" name="Rectangle 68">
            <a:extLst>
              <a:ext uri="{FF2B5EF4-FFF2-40B4-BE49-F238E27FC236}">
                <a16:creationId xmlns:a16="http://schemas.microsoft.com/office/drawing/2014/main" id="{31821C3D-8D07-4328-B28A-95ECB0B912A0}"/>
              </a:ext>
            </a:extLst>
          </p:cNvPr>
          <p:cNvSpPr>
            <a:spLocks noChangeArrowheads="1"/>
          </p:cNvSpPr>
          <p:nvPr/>
        </p:nvSpPr>
        <p:spPr bwMode="auto">
          <a:xfrm>
            <a:off x="1401331" y="5314182"/>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7" name="Rectangle 69">
            <a:extLst>
              <a:ext uri="{FF2B5EF4-FFF2-40B4-BE49-F238E27FC236}">
                <a16:creationId xmlns:a16="http://schemas.microsoft.com/office/drawing/2014/main" id="{68B9C334-BFEC-45C8-AB32-06C884FF2883}"/>
              </a:ext>
            </a:extLst>
          </p:cNvPr>
          <p:cNvSpPr>
            <a:spLocks noChangeArrowheads="1"/>
          </p:cNvSpPr>
          <p:nvPr/>
        </p:nvSpPr>
        <p:spPr bwMode="auto">
          <a:xfrm>
            <a:off x="1561607" y="5314182"/>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8" name="Rectangle 70">
            <a:extLst>
              <a:ext uri="{FF2B5EF4-FFF2-40B4-BE49-F238E27FC236}">
                <a16:creationId xmlns:a16="http://schemas.microsoft.com/office/drawing/2014/main" id="{39B5B156-3041-4E8E-97E0-B576E6457D63}"/>
              </a:ext>
            </a:extLst>
          </p:cNvPr>
          <p:cNvSpPr>
            <a:spLocks noChangeArrowheads="1"/>
          </p:cNvSpPr>
          <p:nvPr/>
        </p:nvSpPr>
        <p:spPr bwMode="auto">
          <a:xfrm>
            <a:off x="718216" y="5497799"/>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39" name="Rectangle 71">
            <a:extLst>
              <a:ext uri="{FF2B5EF4-FFF2-40B4-BE49-F238E27FC236}">
                <a16:creationId xmlns:a16="http://schemas.microsoft.com/office/drawing/2014/main" id="{926C56E5-EE8C-4E9D-8BA3-7F40501C018B}"/>
              </a:ext>
            </a:extLst>
          </p:cNvPr>
          <p:cNvSpPr>
            <a:spLocks noChangeArrowheads="1"/>
          </p:cNvSpPr>
          <p:nvPr/>
        </p:nvSpPr>
        <p:spPr bwMode="auto">
          <a:xfrm>
            <a:off x="876935" y="5497799"/>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0" name="Rectangle 72">
            <a:extLst>
              <a:ext uri="{FF2B5EF4-FFF2-40B4-BE49-F238E27FC236}">
                <a16:creationId xmlns:a16="http://schemas.microsoft.com/office/drawing/2014/main" id="{41EE08AE-D006-4C98-BBAC-A34EA3A55F9C}"/>
              </a:ext>
            </a:extLst>
          </p:cNvPr>
          <p:cNvSpPr>
            <a:spLocks noChangeArrowheads="1"/>
          </p:cNvSpPr>
          <p:nvPr/>
        </p:nvSpPr>
        <p:spPr bwMode="auto">
          <a:xfrm>
            <a:off x="1241055" y="549779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1" name="Rectangle 73">
            <a:extLst>
              <a:ext uri="{FF2B5EF4-FFF2-40B4-BE49-F238E27FC236}">
                <a16:creationId xmlns:a16="http://schemas.microsoft.com/office/drawing/2014/main" id="{C039C938-DF75-4A75-8D2A-F61EEE90A7E4}"/>
              </a:ext>
            </a:extLst>
          </p:cNvPr>
          <p:cNvSpPr>
            <a:spLocks noChangeArrowheads="1"/>
          </p:cNvSpPr>
          <p:nvPr/>
        </p:nvSpPr>
        <p:spPr bwMode="auto">
          <a:xfrm>
            <a:off x="1401331" y="549779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2" name="Rectangle 74">
            <a:extLst>
              <a:ext uri="{FF2B5EF4-FFF2-40B4-BE49-F238E27FC236}">
                <a16:creationId xmlns:a16="http://schemas.microsoft.com/office/drawing/2014/main" id="{AB953EE6-FD0D-46D5-AD88-4674E0B75FEA}"/>
              </a:ext>
            </a:extLst>
          </p:cNvPr>
          <p:cNvSpPr>
            <a:spLocks noChangeArrowheads="1"/>
          </p:cNvSpPr>
          <p:nvPr/>
        </p:nvSpPr>
        <p:spPr bwMode="auto">
          <a:xfrm>
            <a:off x="1561607" y="549779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3" name="Rectangle 75">
            <a:extLst>
              <a:ext uri="{FF2B5EF4-FFF2-40B4-BE49-F238E27FC236}">
                <a16:creationId xmlns:a16="http://schemas.microsoft.com/office/drawing/2014/main" id="{36E3AEA7-3C0E-4D72-BEE1-758A5AFFD4CC}"/>
              </a:ext>
            </a:extLst>
          </p:cNvPr>
          <p:cNvSpPr>
            <a:spLocks noChangeArrowheads="1"/>
          </p:cNvSpPr>
          <p:nvPr/>
        </p:nvSpPr>
        <p:spPr bwMode="auto">
          <a:xfrm>
            <a:off x="718216" y="5681415"/>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4" name="Rectangle 76">
            <a:extLst>
              <a:ext uri="{FF2B5EF4-FFF2-40B4-BE49-F238E27FC236}">
                <a16:creationId xmlns:a16="http://schemas.microsoft.com/office/drawing/2014/main" id="{8DF831DF-01B5-46C1-83B1-FC13989F4E0D}"/>
              </a:ext>
            </a:extLst>
          </p:cNvPr>
          <p:cNvSpPr>
            <a:spLocks noChangeArrowheads="1"/>
          </p:cNvSpPr>
          <p:nvPr/>
        </p:nvSpPr>
        <p:spPr bwMode="auto">
          <a:xfrm>
            <a:off x="876935" y="5681415"/>
            <a:ext cx="96476" cy="94921"/>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5" name="Rectangle 77">
            <a:extLst>
              <a:ext uri="{FF2B5EF4-FFF2-40B4-BE49-F238E27FC236}">
                <a16:creationId xmlns:a16="http://schemas.microsoft.com/office/drawing/2014/main" id="{4F9180F3-9297-42F2-A2F4-D0F47452D40A}"/>
              </a:ext>
            </a:extLst>
          </p:cNvPr>
          <p:cNvSpPr>
            <a:spLocks noChangeArrowheads="1"/>
          </p:cNvSpPr>
          <p:nvPr/>
        </p:nvSpPr>
        <p:spPr bwMode="auto">
          <a:xfrm>
            <a:off x="1241055" y="5681415"/>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6" name="Rectangle 78">
            <a:extLst>
              <a:ext uri="{FF2B5EF4-FFF2-40B4-BE49-F238E27FC236}">
                <a16:creationId xmlns:a16="http://schemas.microsoft.com/office/drawing/2014/main" id="{9CD7F38D-5E5A-4313-865E-E44AF346664C}"/>
              </a:ext>
            </a:extLst>
          </p:cNvPr>
          <p:cNvSpPr>
            <a:spLocks noChangeArrowheads="1"/>
          </p:cNvSpPr>
          <p:nvPr/>
        </p:nvSpPr>
        <p:spPr bwMode="auto">
          <a:xfrm>
            <a:off x="1401331" y="5681415"/>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7" name="Rectangle 79">
            <a:extLst>
              <a:ext uri="{FF2B5EF4-FFF2-40B4-BE49-F238E27FC236}">
                <a16:creationId xmlns:a16="http://schemas.microsoft.com/office/drawing/2014/main" id="{CB3A7623-1078-4A25-B5FF-4A4BD8FBC9EE}"/>
              </a:ext>
            </a:extLst>
          </p:cNvPr>
          <p:cNvSpPr>
            <a:spLocks noChangeArrowheads="1"/>
          </p:cNvSpPr>
          <p:nvPr/>
        </p:nvSpPr>
        <p:spPr bwMode="auto">
          <a:xfrm>
            <a:off x="1561607" y="5681415"/>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8" name="Rectangle 80">
            <a:extLst>
              <a:ext uri="{FF2B5EF4-FFF2-40B4-BE49-F238E27FC236}">
                <a16:creationId xmlns:a16="http://schemas.microsoft.com/office/drawing/2014/main" id="{1134E37E-7930-4533-A0AA-14B4CBC240CF}"/>
              </a:ext>
            </a:extLst>
          </p:cNvPr>
          <p:cNvSpPr>
            <a:spLocks noChangeArrowheads="1"/>
          </p:cNvSpPr>
          <p:nvPr/>
        </p:nvSpPr>
        <p:spPr bwMode="auto">
          <a:xfrm>
            <a:off x="718216" y="586503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49" name="Rectangle 81">
            <a:extLst>
              <a:ext uri="{FF2B5EF4-FFF2-40B4-BE49-F238E27FC236}">
                <a16:creationId xmlns:a16="http://schemas.microsoft.com/office/drawing/2014/main" id="{1F9EAD66-9564-4563-A0DA-DBD064264C64}"/>
              </a:ext>
            </a:extLst>
          </p:cNvPr>
          <p:cNvSpPr>
            <a:spLocks noChangeArrowheads="1"/>
          </p:cNvSpPr>
          <p:nvPr/>
        </p:nvSpPr>
        <p:spPr bwMode="auto">
          <a:xfrm>
            <a:off x="876935" y="586503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0" name="Rectangle 82">
            <a:extLst>
              <a:ext uri="{FF2B5EF4-FFF2-40B4-BE49-F238E27FC236}">
                <a16:creationId xmlns:a16="http://schemas.microsoft.com/office/drawing/2014/main" id="{CE554CE4-BFC9-4E0F-B846-10D021B635A1}"/>
              </a:ext>
            </a:extLst>
          </p:cNvPr>
          <p:cNvSpPr>
            <a:spLocks noChangeArrowheads="1"/>
          </p:cNvSpPr>
          <p:nvPr/>
        </p:nvSpPr>
        <p:spPr bwMode="auto">
          <a:xfrm>
            <a:off x="1241055" y="586503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1" name="Rectangle 83">
            <a:extLst>
              <a:ext uri="{FF2B5EF4-FFF2-40B4-BE49-F238E27FC236}">
                <a16:creationId xmlns:a16="http://schemas.microsoft.com/office/drawing/2014/main" id="{4E7AF8E5-2249-4EC4-A3CC-4E289615688B}"/>
              </a:ext>
            </a:extLst>
          </p:cNvPr>
          <p:cNvSpPr>
            <a:spLocks noChangeArrowheads="1"/>
          </p:cNvSpPr>
          <p:nvPr/>
        </p:nvSpPr>
        <p:spPr bwMode="auto">
          <a:xfrm>
            <a:off x="1401331" y="586503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2" name="Rectangle 84">
            <a:extLst>
              <a:ext uri="{FF2B5EF4-FFF2-40B4-BE49-F238E27FC236}">
                <a16:creationId xmlns:a16="http://schemas.microsoft.com/office/drawing/2014/main" id="{DC687FFE-D302-4491-8B5C-98A36955B807}"/>
              </a:ext>
            </a:extLst>
          </p:cNvPr>
          <p:cNvSpPr>
            <a:spLocks noChangeArrowheads="1"/>
          </p:cNvSpPr>
          <p:nvPr/>
        </p:nvSpPr>
        <p:spPr bwMode="auto">
          <a:xfrm>
            <a:off x="1561607" y="586503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3" name="Rectangle 85">
            <a:extLst>
              <a:ext uri="{FF2B5EF4-FFF2-40B4-BE49-F238E27FC236}">
                <a16:creationId xmlns:a16="http://schemas.microsoft.com/office/drawing/2014/main" id="{A8DF27BD-CF6F-4073-9D0D-D9074E2B2F51}"/>
              </a:ext>
            </a:extLst>
          </p:cNvPr>
          <p:cNvSpPr>
            <a:spLocks noChangeArrowheads="1"/>
          </p:cNvSpPr>
          <p:nvPr/>
        </p:nvSpPr>
        <p:spPr bwMode="auto">
          <a:xfrm>
            <a:off x="718216" y="6048650"/>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4" name="Rectangle 86">
            <a:extLst>
              <a:ext uri="{FF2B5EF4-FFF2-40B4-BE49-F238E27FC236}">
                <a16:creationId xmlns:a16="http://schemas.microsoft.com/office/drawing/2014/main" id="{617E97D4-86A4-442D-81F5-7EF3503801D4}"/>
              </a:ext>
            </a:extLst>
          </p:cNvPr>
          <p:cNvSpPr>
            <a:spLocks noChangeArrowheads="1"/>
          </p:cNvSpPr>
          <p:nvPr/>
        </p:nvSpPr>
        <p:spPr bwMode="auto">
          <a:xfrm>
            <a:off x="876935" y="6048650"/>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5" name="Rectangle 87">
            <a:extLst>
              <a:ext uri="{FF2B5EF4-FFF2-40B4-BE49-F238E27FC236}">
                <a16:creationId xmlns:a16="http://schemas.microsoft.com/office/drawing/2014/main" id="{F2E11D93-C8A8-4D02-BC4D-32B9A9E7E711}"/>
              </a:ext>
            </a:extLst>
          </p:cNvPr>
          <p:cNvSpPr>
            <a:spLocks noChangeArrowheads="1"/>
          </p:cNvSpPr>
          <p:nvPr/>
        </p:nvSpPr>
        <p:spPr bwMode="auto">
          <a:xfrm>
            <a:off x="1241055" y="6048650"/>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6" name="Rectangle 88">
            <a:extLst>
              <a:ext uri="{FF2B5EF4-FFF2-40B4-BE49-F238E27FC236}">
                <a16:creationId xmlns:a16="http://schemas.microsoft.com/office/drawing/2014/main" id="{CC1362D4-1B83-4D3E-89FD-4D6F051C02D6}"/>
              </a:ext>
            </a:extLst>
          </p:cNvPr>
          <p:cNvSpPr>
            <a:spLocks noChangeArrowheads="1"/>
          </p:cNvSpPr>
          <p:nvPr/>
        </p:nvSpPr>
        <p:spPr bwMode="auto">
          <a:xfrm>
            <a:off x="1401331" y="6048650"/>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7" name="Rectangle 89">
            <a:extLst>
              <a:ext uri="{FF2B5EF4-FFF2-40B4-BE49-F238E27FC236}">
                <a16:creationId xmlns:a16="http://schemas.microsoft.com/office/drawing/2014/main" id="{37C86917-C680-4FA2-9734-97AA87EA09B6}"/>
              </a:ext>
            </a:extLst>
          </p:cNvPr>
          <p:cNvSpPr>
            <a:spLocks noChangeArrowheads="1"/>
          </p:cNvSpPr>
          <p:nvPr/>
        </p:nvSpPr>
        <p:spPr bwMode="auto">
          <a:xfrm>
            <a:off x="1561607" y="6048650"/>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8" name="Rectangle 90">
            <a:extLst>
              <a:ext uri="{FF2B5EF4-FFF2-40B4-BE49-F238E27FC236}">
                <a16:creationId xmlns:a16="http://schemas.microsoft.com/office/drawing/2014/main" id="{F1E9BAE9-0F6E-4EBD-9996-A36E642A2F3D}"/>
              </a:ext>
            </a:extLst>
          </p:cNvPr>
          <p:cNvSpPr>
            <a:spLocks noChangeArrowheads="1"/>
          </p:cNvSpPr>
          <p:nvPr/>
        </p:nvSpPr>
        <p:spPr bwMode="auto">
          <a:xfrm>
            <a:off x="718216" y="6232266"/>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59" name="Rectangle 91">
            <a:extLst>
              <a:ext uri="{FF2B5EF4-FFF2-40B4-BE49-F238E27FC236}">
                <a16:creationId xmlns:a16="http://schemas.microsoft.com/office/drawing/2014/main" id="{1E32E424-9877-4A40-A7F8-111ED8274EE4}"/>
              </a:ext>
            </a:extLst>
          </p:cNvPr>
          <p:cNvSpPr>
            <a:spLocks noChangeArrowheads="1"/>
          </p:cNvSpPr>
          <p:nvPr/>
        </p:nvSpPr>
        <p:spPr bwMode="auto">
          <a:xfrm>
            <a:off x="876935" y="6232266"/>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0" name="Rectangle 92">
            <a:extLst>
              <a:ext uri="{FF2B5EF4-FFF2-40B4-BE49-F238E27FC236}">
                <a16:creationId xmlns:a16="http://schemas.microsoft.com/office/drawing/2014/main" id="{0086FA0F-7844-4E45-8518-DDA0F4A6BC6A}"/>
              </a:ext>
            </a:extLst>
          </p:cNvPr>
          <p:cNvSpPr>
            <a:spLocks noChangeArrowheads="1"/>
          </p:cNvSpPr>
          <p:nvPr/>
        </p:nvSpPr>
        <p:spPr bwMode="auto">
          <a:xfrm>
            <a:off x="1241055" y="6232266"/>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1" name="Rectangle 93">
            <a:extLst>
              <a:ext uri="{FF2B5EF4-FFF2-40B4-BE49-F238E27FC236}">
                <a16:creationId xmlns:a16="http://schemas.microsoft.com/office/drawing/2014/main" id="{361A0CBC-BD2C-4EFA-9405-D3F5F5DADA2D}"/>
              </a:ext>
            </a:extLst>
          </p:cNvPr>
          <p:cNvSpPr>
            <a:spLocks noChangeArrowheads="1"/>
          </p:cNvSpPr>
          <p:nvPr/>
        </p:nvSpPr>
        <p:spPr bwMode="auto">
          <a:xfrm>
            <a:off x="1401331" y="6232266"/>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2" name="Rectangle 94">
            <a:extLst>
              <a:ext uri="{FF2B5EF4-FFF2-40B4-BE49-F238E27FC236}">
                <a16:creationId xmlns:a16="http://schemas.microsoft.com/office/drawing/2014/main" id="{F31B8510-4208-4AE6-93E0-FEDF2DAF8E93}"/>
              </a:ext>
            </a:extLst>
          </p:cNvPr>
          <p:cNvSpPr>
            <a:spLocks noChangeArrowheads="1"/>
          </p:cNvSpPr>
          <p:nvPr/>
        </p:nvSpPr>
        <p:spPr bwMode="auto">
          <a:xfrm>
            <a:off x="1561607" y="6232266"/>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3" name="Rectangle 95">
            <a:extLst>
              <a:ext uri="{FF2B5EF4-FFF2-40B4-BE49-F238E27FC236}">
                <a16:creationId xmlns:a16="http://schemas.microsoft.com/office/drawing/2014/main" id="{DCB2D2FB-24C5-41DC-95C8-6030A305CCF9}"/>
              </a:ext>
            </a:extLst>
          </p:cNvPr>
          <p:cNvSpPr>
            <a:spLocks noChangeArrowheads="1"/>
          </p:cNvSpPr>
          <p:nvPr/>
        </p:nvSpPr>
        <p:spPr bwMode="auto">
          <a:xfrm>
            <a:off x="718216" y="641588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4" name="Rectangle 96">
            <a:extLst>
              <a:ext uri="{FF2B5EF4-FFF2-40B4-BE49-F238E27FC236}">
                <a16:creationId xmlns:a16="http://schemas.microsoft.com/office/drawing/2014/main" id="{FC7EA791-9356-491B-B97E-5806C1EBF061}"/>
              </a:ext>
            </a:extLst>
          </p:cNvPr>
          <p:cNvSpPr>
            <a:spLocks noChangeArrowheads="1"/>
          </p:cNvSpPr>
          <p:nvPr/>
        </p:nvSpPr>
        <p:spPr bwMode="auto">
          <a:xfrm>
            <a:off x="876935" y="6415883"/>
            <a:ext cx="96476" cy="96476"/>
          </a:xfrm>
          <a:prstGeom prst="rect">
            <a:avLst/>
          </a:prstGeom>
          <a:solidFill>
            <a:srgbClr val="00B0F0"/>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5" name="Rectangle 97">
            <a:extLst>
              <a:ext uri="{FF2B5EF4-FFF2-40B4-BE49-F238E27FC236}">
                <a16:creationId xmlns:a16="http://schemas.microsoft.com/office/drawing/2014/main" id="{56B2F410-CA88-4671-AC60-A36CA0CDD043}"/>
              </a:ext>
            </a:extLst>
          </p:cNvPr>
          <p:cNvSpPr>
            <a:spLocks noChangeArrowheads="1"/>
          </p:cNvSpPr>
          <p:nvPr/>
        </p:nvSpPr>
        <p:spPr bwMode="auto">
          <a:xfrm>
            <a:off x="1241055" y="641588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6" name="Rectangle 98">
            <a:extLst>
              <a:ext uri="{FF2B5EF4-FFF2-40B4-BE49-F238E27FC236}">
                <a16:creationId xmlns:a16="http://schemas.microsoft.com/office/drawing/2014/main" id="{51568F6C-4422-404E-B075-3E44B3F839D9}"/>
              </a:ext>
            </a:extLst>
          </p:cNvPr>
          <p:cNvSpPr>
            <a:spLocks noChangeArrowheads="1"/>
          </p:cNvSpPr>
          <p:nvPr/>
        </p:nvSpPr>
        <p:spPr bwMode="auto">
          <a:xfrm>
            <a:off x="1401331" y="641588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7" name="Rectangle 99">
            <a:extLst>
              <a:ext uri="{FF2B5EF4-FFF2-40B4-BE49-F238E27FC236}">
                <a16:creationId xmlns:a16="http://schemas.microsoft.com/office/drawing/2014/main" id="{0665FA11-CA12-4B90-9E34-4F2EEC1CE70D}"/>
              </a:ext>
            </a:extLst>
          </p:cNvPr>
          <p:cNvSpPr>
            <a:spLocks noChangeArrowheads="1"/>
          </p:cNvSpPr>
          <p:nvPr/>
        </p:nvSpPr>
        <p:spPr bwMode="auto">
          <a:xfrm>
            <a:off x="1561607" y="6415883"/>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368" name="Rectangle 62">
            <a:extLst>
              <a:ext uri="{FF2B5EF4-FFF2-40B4-BE49-F238E27FC236}">
                <a16:creationId xmlns:a16="http://schemas.microsoft.com/office/drawing/2014/main" id="{6AD4E322-667B-4EC2-9380-A9D59199BBE2}"/>
              </a:ext>
            </a:extLst>
          </p:cNvPr>
          <p:cNvSpPr>
            <a:spLocks noChangeArrowheads="1"/>
          </p:cNvSpPr>
          <p:nvPr/>
        </p:nvSpPr>
        <p:spPr bwMode="auto">
          <a:xfrm>
            <a:off x="1267512" y="5136790"/>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3" name="Rectangle 63">
            <a:extLst>
              <a:ext uri="{FF2B5EF4-FFF2-40B4-BE49-F238E27FC236}">
                <a16:creationId xmlns:a16="http://schemas.microsoft.com/office/drawing/2014/main" id="{A9F47A8A-C0A7-4B45-8DC0-518B4E5B0365}"/>
              </a:ext>
            </a:extLst>
          </p:cNvPr>
          <p:cNvSpPr>
            <a:spLocks noChangeArrowheads="1"/>
          </p:cNvSpPr>
          <p:nvPr/>
        </p:nvSpPr>
        <p:spPr bwMode="auto">
          <a:xfrm>
            <a:off x="1427786" y="5136790"/>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4" name="Rectangle 64">
            <a:extLst>
              <a:ext uri="{FF2B5EF4-FFF2-40B4-BE49-F238E27FC236}">
                <a16:creationId xmlns:a16="http://schemas.microsoft.com/office/drawing/2014/main" id="{44F0F30A-A3C8-4941-A3BE-FE3E30E27CC9}"/>
              </a:ext>
            </a:extLst>
          </p:cNvPr>
          <p:cNvSpPr>
            <a:spLocks noChangeArrowheads="1"/>
          </p:cNvSpPr>
          <p:nvPr/>
        </p:nvSpPr>
        <p:spPr bwMode="auto">
          <a:xfrm>
            <a:off x="1588062" y="5136790"/>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5" name="Rectangle 67">
            <a:extLst>
              <a:ext uri="{FF2B5EF4-FFF2-40B4-BE49-F238E27FC236}">
                <a16:creationId xmlns:a16="http://schemas.microsoft.com/office/drawing/2014/main" id="{D6FE07B6-0C82-4B46-B31D-CD8C2FC906A1}"/>
              </a:ext>
            </a:extLst>
          </p:cNvPr>
          <p:cNvSpPr>
            <a:spLocks noChangeArrowheads="1"/>
          </p:cNvSpPr>
          <p:nvPr/>
        </p:nvSpPr>
        <p:spPr bwMode="auto">
          <a:xfrm>
            <a:off x="1248836" y="532040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6" name="Rectangle 68">
            <a:extLst>
              <a:ext uri="{FF2B5EF4-FFF2-40B4-BE49-F238E27FC236}">
                <a16:creationId xmlns:a16="http://schemas.microsoft.com/office/drawing/2014/main" id="{6A19251F-8BA2-415E-BFE8-CD876DE2601E}"/>
              </a:ext>
            </a:extLst>
          </p:cNvPr>
          <p:cNvSpPr>
            <a:spLocks noChangeArrowheads="1"/>
          </p:cNvSpPr>
          <p:nvPr/>
        </p:nvSpPr>
        <p:spPr bwMode="auto">
          <a:xfrm>
            <a:off x="1409112" y="532040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7" name="Rectangle 69">
            <a:extLst>
              <a:ext uri="{FF2B5EF4-FFF2-40B4-BE49-F238E27FC236}">
                <a16:creationId xmlns:a16="http://schemas.microsoft.com/office/drawing/2014/main" id="{AA0D962D-87FC-4B6B-ACB1-57C3625CAD9C}"/>
              </a:ext>
            </a:extLst>
          </p:cNvPr>
          <p:cNvSpPr>
            <a:spLocks noChangeArrowheads="1"/>
          </p:cNvSpPr>
          <p:nvPr/>
        </p:nvSpPr>
        <p:spPr bwMode="auto">
          <a:xfrm>
            <a:off x="1569387" y="5320406"/>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8" name="Rectangle 72">
            <a:extLst>
              <a:ext uri="{FF2B5EF4-FFF2-40B4-BE49-F238E27FC236}">
                <a16:creationId xmlns:a16="http://schemas.microsoft.com/office/drawing/2014/main" id="{BA9FA4C8-4351-4804-B3FE-21FD0A4D2123}"/>
              </a:ext>
            </a:extLst>
          </p:cNvPr>
          <p:cNvSpPr>
            <a:spLocks noChangeArrowheads="1"/>
          </p:cNvSpPr>
          <p:nvPr/>
        </p:nvSpPr>
        <p:spPr bwMode="auto">
          <a:xfrm>
            <a:off x="1248836" y="5504023"/>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79" name="Rectangle 73">
            <a:extLst>
              <a:ext uri="{FF2B5EF4-FFF2-40B4-BE49-F238E27FC236}">
                <a16:creationId xmlns:a16="http://schemas.microsoft.com/office/drawing/2014/main" id="{26F62717-4B4E-4462-8444-A414D7705D35}"/>
              </a:ext>
            </a:extLst>
          </p:cNvPr>
          <p:cNvSpPr>
            <a:spLocks noChangeArrowheads="1"/>
          </p:cNvSpPr>
          <p:nvPr/>
        </p:nvSpPr>
        <p:spPr bwMode="auto">
          <a:xfrm>
            <a:off x="1409112" y="5504023"/>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0" name="Rectangle 74">
            <a:extLst>
              <a:ext uri="{FF2B5EF4-FFF2-40B4-BE49-F238E27FC236}">
                <a16:creationId xmlns:a16="http://schemas.microsoft.com/office/drawing/2014/main" id="{3B470736-A3CA-4D55-8D21-FCA00010D08A}"/>
              </a:ext>
            </a:extLst>
          </p:cNvPr>
          <p:cNvSpPr>
            <a:spLocks noChangeArrowheads="1"/>
          </p:cNvSpPr>
          <p:nvPr/>
        </p:nvSpPr>
        <p:spPr bwMode="auto">
          <a:xfrm>
            <a:off x="1569387" y="5504023"/>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1" name="Rectangle 77">
            <a:extLst>
              <a:ext uri="{FF2B5EF4-FFF2-40B4-BE49-F238E27FC236}">
                <a16:creationId xmlns:a16="http://schemas.microsoft.com/office/drawing/2014/main" id="{D7D81325-1EA8-4967-9AC6-7BEF0BC10E5C}"/>
              </a:ext>
            </a:extLst>
          </p:cNvPr>
          <p:cNvSpPr>
            <a:spLocks noChangeArrowheads="1"/>
          </p:cNvSpPr>
          <p:nvPr/>
        </p:nvSpPr>
        <p:spPr bwMode="auto">
          <a:xfrm>
            <a:off x="1248836" y="568763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2" name="Rectangle 78">
            <a:extLst>
              <a:ext uri="{FF2B5EF4-FFF2-40B4-BE49-F238E27FC236}">
                <a16:creationId xmlns:a16="http://schemas.microsoft.com/office/drawing/2014/main" id="{3EC4AF4D-6031-4836-B28E-C2ADFFA51A10}"/>
              </a:ext>
            </a:extLst>
          </p:cNvPr>
          <p:cNvSpPr>
            <a:spLocks noChangeArrowheads="1"/>
          </p:cNvSpPr>
          <p:nvPr/>
        </p:nvSpPr>
        <p:spPr bwMode="auto">
          <a:xfrm>
            <a:off x="1409112" y="568763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3" name="Rectangle 79">
            <a:extLst>
              <a:ext uri="{FF2B5EF4-FFF2-40B4-BE49-F238E27FC236}">
                <a16:creationId xmlns:a16="http://schemas.microsoft.com/office/drawing/2014/main" id="{6B085A96-EF25-4F18-A515-7F473D276A43}"/>
              </a:ext>
            </a:extLst>
          </p:cNvPr>
          <p:cNvSpPr>
            <a:spLocks noChangeArrowheads="1"/>
          </p:cNvSpPr>
          <p:nvPr/>
        </p:nvSpPr>
        <p:spPr bwMode="auto">
          <a:xfrm>
            <a:off x="1569387" y="5687639"/>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4" name="Rectangle 82">
            <a:extLst>
              <a:ext uri="{FF2B5EF4-FFF2-40B4-BE49-F238E27FC236}">
                <a16:creationId xmlns:a16="http://schemas.microsoft.com/office/drawing/2014/main" id="{73011FC1-E76B-41FC-A8F6-4B3BC29E9907}"/>
              </a:ext>
            </a:extLst>
          </p:cNvPr>
          <p:cNvSpPr>
            <a:spLocks noChangeArrowheads="1"/>
          </p:cNvSpPr>
          <p:nvPr/>
        </p:nvSpPr>
        <p:spPr bwMode="auto">
          <a:xfrm>
            <a:off x="1248836" y="587125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5" name="Rectangle 83">
            <a:extLst>
              <a:ext uri="{FF2B5EF4-FFF2-40B4-BE49-F238E27FC236}">
                <a16:creationId xmlns:a16="http://schemas.microsoft.com/office/drawing/2014/main" id="{19408DB2-5EC6-46D3-9BB9-DF1DC26A8679}"/>
              </a:ext>
            </a:extLst>
          </p:cNvPr>
          <p:cNvSpPr>
            <a:spLocks noChangeArrowheads="1"/>
          </p:cNvSpPr>
          <p:nvPr/>
        </p:nvSpPr>
        <p:spPr bwMode="auto">
          <a:xfrm>
            <a:off x="1409112" y="587125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6" name="Rectangle 84">
            <a:extLst>
              <a:ext uri="{FF2B5EF4-FFF2-40B4-BE49-F238E27FC236}">
                <a16:creationId xmlns:a16="http://schemas.microsoft.com/office/drawing/2014/main" id="{7011B516-DE26-4EBE-AC55-6D92D59DDBA2}"/>
              </a:ext>
            </a:extLst>
          </p:cNvPr>
          <p:cNvSpPr>
            <a:spLocks noChangeArrowheads="1"/>
          </p:cNvSpPr>
          <p:nvPr/>
        </p:nvSpPr>
        <p:spPr bwMode="auto">
          <a:xfrm>
            <a:off x="1569387" y="587125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7" name="Rectangle 87">
            <a:extLst>
              <a:ext uri="{FF2B5EF4-FFF2-40B4-BE49-F238E27FC236}">
                <a16:creationId xmlns:a16="http://schemas.microsoft.com/office/drawing/2014/main" id="{F342C840-C65D-4DFC-AB52-A3D5AB16323F}"/>
              </a:ext>
            </a:extLst>
          </p:cNvPr>
          <p:cNvSpPr>
            <a:spLocks noChangeArrowheads="1"/>
          </p:cNvSpPr>
          <p:nvPr/>
        </p:nvSpPr>
        <p:spPr bwMode="auto">
          <a:xfrm>
            <a:off x="1248836" y="6054874"/>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8" name="Rectangle 88">
            <a:extLst>
              <a:ext uri="{FF2B5EF4-FFF2-40B4-BE49-F238E27FC236}">
                <a16:creationId xmlns:a16="http://schemas.microsoft.com/office/drawing/2014/main" id="{202A2B1C-B02D-42F6-93AA-C9BFDF8D5207}"/>
              </a:ext>
            </a:extLst>
          </p:cNvPr>
          <p:cNvSpPr>
            <a:spLocks noChangeArrowheads="1"/>
          </p:cNvSpPr>
          <p:nvPr/>
        </p:nvSpPr>
        <p:spPr bwMode="auto">
          <a:xfrm>
            <a:off x="1409112" y="6054874"/>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89" name="Rectangle 89">
            <a:extLst>
              <a:ext uri="{FF2B5EF4-FFF2-40B4-BE49-F238E27FC236}">
                <a16:creationId xmlns:a16="http://schemas.microsoft.com/office/drawing/2014/main" id="{CD70230E-7F6F-4E21-9F10-F15AB5522323}"/>
              </a:ext>
            </a:extLst>
          </p:cNvPr>
          <p:cNvSpPr>
            <a:spLocks noChangeArrowheads="1"/>
          </p:cNvSpPr>
          <p:nvPr/>
        </p:nvSpPr>
        <p:spPr bwMode="auto">
          <a:xfrm>
            <a:off x="1569387" y="6054874"/>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0" name="Rectangle 92">
            <a:extLst>
              <a:ext uri="{FF2B5EF4-FFF2-40B4-BE49-F238E27FC236}">
                <a16:creationId xmlns:a16="http://schemas.microsoft.com/office/drawing/2014/main" id="{978080F8-F53B-49B8-823F-0B6204EE6F55}"/>
              </a:ext>
            </a:extLst>
          </p:cNvPr>
          <p:cNvSpPr>
            <a:spLocks noChangeArrowheads="1"/>
          </p:cNvSpPr>
          <p:nvPr/>
        </p:nvSpPr>
        <p:spPr bwMode="auto">
          <a:xfrm>
            <a:off x="1248836" y="623849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1" name="Rectangle 93">
            <a:extLst>
              <a:ext uri="{FF2B5EF4-FFF2-40B4-BE49-F238E27FC236}">
                <a16:creationId xmlns:a16="http://schemas.microsoft.com/office/drawing/2014/main" id="{D02A3CF1-E70E-4053-A851-F082443E5865}"/>
              </a:ext>
            </a:extLst>
          </p:cNvPr>
          <p:cNvSpPr>
            <a:spLocks noChangeArrowheads="1"/>
          </p:cNvSpPr>
          <p:nvPr/>
        </p:nvSpPr>
        <p:spPr bwMode="auto">
          <a:xfrm>
            <a:off x="1409112" y="623849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2" name="Rectangle 94">
            <a:extLst>
              <a:ext uri="{FF2B5EF4-FFF2-40B4-BE49-F238E27FC236}">
                <a16:creationId xmlns:a16="http://schemas.microsoft.com/office/drawing/2014/main" id="{23DF8CF8-4ED8-4BA5-98B7-001D522E4AC3}"/>
              </a:ext>
            </a:extLst>
          </p:cNvPr>
          <p:cNvSpPr>
            <a:spLocks noChangeArrowheads="1"/>
          </p:cNvSpPr>
          <p:nvPr/>
        </p:nvSpPr>
        <p:spPr bwMode="auto">
          <a:xfrm>
            <a:off x="1569387" y="623849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3" name="Rectangle 97">
            <a:extLst>
              <a:ext uri="{FF2B5EF4-FFF2-40B4-BE49-F238E27FC236}">
                <a16:creationId xmlns:a16="http://schemas.microsoft.com/office/drawing/2014/main" id="{3D0D8F65-8D19-4CFE-8F79-9472AF7292FE}"/>
              </a:ext>
            </a:extLst>
          </p:cNvPr>
          <p:cNvSpPr>
            <a:spLocks noChangeArrowheads="1"/>
          </p:cNvSpPr>
          <p:nvPr/>
        </p:nvSpPr>
        <p:spPr bwMode="auto">
          <a:xfrm>
            <a:off x="1248836" y="642210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4" name="Rectangle 98">
            <a:extLst>
              <a:ext uri="{FF2B5EF4-FFF2-40B4-BE49-F238E27FC236}">
                <a16:creationId xmlns:a16="http://schemas.microsoft.com/office/drawing/2014/main" id="{1E6FCF38-2A5F-48C9-93BB-0C7875D27943}"/>
              </a:ext>
            </a:extLst>
          </p:cNvPr>
          <p:cNvSpPr>
            <a:spLocks noChangeArrowheads="1"/>
          </p:cNvSpPr>
          <p:nvPr/>
        </p:nvSpPr>
        <p:spPr bwMode="auto">
          <a:xfrm>
            <a:off x="1409112" y="6422107"/>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5" name="Rectangle 59">
            <a:extLst>
              <a:ext uri="{FF2B5EF4-FFF2-40B4-BE49-F238E27FC236}">
                <a16:creationId xmlns:a16="http://schemas.microsoft.com/office/drawing/2014/main" id="{347FC817-48E2-46A7-B434-1D1B6A5E7570}"/>
              </a:ext>
            </a:extLst>
          </p:cNvPr>
          <p:cNvSpPr>
            <a:spLocks noChangeArrowheads="1"/>
          </p:cNvSpPr>
          <p:nvPr/>
        </p:nvSpPr>
        <p:spPr bwMode="auto">
          <a:xfrm>
            <a:off x="1194375" y="5041872"/>
            <a:ext cx="513989" cy="1811266"/>
          </a:xfrm>
          <a:prstGeom prst="rect">
            <a:avLst/>
          </a:prstGeom>
          <a:solidFill>
            <a:srgbClr val="2274B6"/>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6" name="Rectangle 72">
            <a:extLst>
              <a:ext uri="{FF2B5EF4-FFF2-40B4-BE49-F238E27FC236}">
                <a16:creationId xmlns:a16="http://schemas.microsoft.com/office/drawing/2014/main" id="{605FEA40-EAD4-4A4E-A3E1-A3158B4E2348}"/>
              </a:ext>
            </a:extLst>
          </p:cNvPr>
          <p:cNvSpPr>
            <a:spLocks noChangeArrowheads="1"/>
          </p:cNvSpPr>
          <p:nvPr/>
        </p:nvSpPr>
        <p:spPr bwMode="auto">
          <a:xfrm>
            <a:off x="1256617" y="5510247"/>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7" name="Rectangle 73">
            <a:extLst>
              <a:ext uri="{FF2B5EF4-FFF2-40B4-BE49-F238E27FC236}">
                <a16:creationId xmlns:a16="http://schemas.microsoft.com/office/drawing/2014/main" id="{83EF4A16-E123-4DB1-93ED-FF192DCD647C}"/>
              </a:ext>
            </a:extLst>
          </p:cNvPr>
          <p:cNvSpPr>
            <a:spLocks noChangeArrowheads="1"/>
          </p:cNvSpPr>
          <p:nvPr/>
        </p:nvSpPr>
        <p:spPr bwMode="auto">
          <a:xfrm>
            <a:off x="1416893" y="5510247"/>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8" name="Rectangle 74">
            <a:extLst>
              <a:ext uri="{FF2B5EF4-FFF2-40B4-BE49-F238E27FC236}">
                <a16:creationId xmlns:a16="http://schemas.microsoft.com/office/drawing/2014/main" id="{17109945-E56F-40CD-8D3B-74579673C4FC}"/>
              </a:ext>
            </a:extLst>
          </p:cNvPr>
          <p:cNvSpPr>
            <a:spLocks noChangeArrowheads="1"/>
          </p:cNvSpPr>
          <p:nvPr/>
        </p:nvSpPr>
        <p:spPr bwMode="auto">
          <a:xfrm>
            <a:off x="1577168" y="5510247"/>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499" name="Rectangle 77">
            <a:extLst>
              <a:ext uri="{FF2B5EF4-FFF2-40B4-BE49-F238E27FC236}">
                <a16:creationId xmlns:a16="http://schemas.microsoft.com/office/drawing/2014/main" id="{C641F867-871A-454F-83AA-8450442190AD}"/>
              </a:ext>
            </a:extLst>
          </p:cNvPr>
          <p:cNvSpPr>
            <a:spLocks noChangeArrowheads="1"/>
          </p:cNvSpPr>
          <p:nvPr/>
        </p:nvSpPr>
        <p:spPr bwMode="auto">
          <a:xfrm>
            <a:off x="1256617" y="5693864"/>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0" name="Rectangle 78">
            <a:extLst>
              <a:ext uri="{FF2B5EF4-FFF2-40B4-BE49-F238E27FC236}">
                <a16:creationId xmlns:a16="http://schemas.microsoft.com/office/drawing/2014/main" id="{6153CC93-D164-42D8-B638-0765AE54AFCE}"/>
              </a:ext>
            </a:extLst>
          </p:cNvPr>
          <p:cNvSpPr>
            <a:spLocks noChangeArrowheads="1"/>
          </p:cNvSpPr>
          <p:nvPr/>
        </p:nvSpPr>
        <p:spPr bwMode="auto">
          <a:xfrm>
            <a:off x="1416893" y="5693864"/>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1" name="Rectangle 79">
            <a:extLst>
              <a:ext uri="{FF2B5EF4-FFF2-40B4-BE49-F238E27FC236}">
                <a16:creationId xmlns:a16="http://schemas.microsoft.com/office/drawing/2014/main" id="{F9147CCF-B142-4A7C-8829-FE0DFE62DA81}"/>
              </a:ext>
            </a:extLst>
          </p:cNvPr>
          <p:cNvSpPr>
            <a:spLocks noChangeArrowheads="1"/>
          </p:cNvSpPr>
          <p:nvPr/>
        </p:nvSpPr>
        <p:spPr bwMode="auto">
          <a:xfrm>
            <a:off x="1577168" y="5693864"/>
            <a:ext cx="96476" cy="94921"/>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2" name="Rectangle 82">
            <a:extLst>
              <a:ext uri="{FF2B5EF4-FFF2-40B4-BE49-F238E27FC236}">
                <a16:creationId xmlns:a16="http://schemas.microsoft.com/office/drawing/2014/main" id="{B6B02514-A10B-4BC5-906B-6D5677714A43}"/>
              </a:ext>
            </a:extLst>
          </p:cNvPr>
          <p:cNvSpPr>
            <a:spLocks noChangeArrowheads="1"/>
          </p:cNvSpPr>
          <p:nvPr/>
        </p:nvSpPr>
        <p:spPr bwMode="auto">
          <a:xfrm>
            <a:off x="1256617" y="5877482"/>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3" name="Rectangle 83">
            <a:extLst>
              <a:ext uri="{FF2B5EF4-FFF2-40B4-BE49-F238E27FC236}">
                <a16:creationId xmlns:a16="http://schemas.microsoft.com/office/drawing/2014/main" id="{A044F27C-C2B6-49B9-B94A-41701A580283}"/>
              </a:ext>
            </a:extLst>
          </p:cNvPr>
          <p:cNvSpPr>
            <a:spLocks noChangeArrowheads="1"/>
          </p:cNvSpPr>
          <p:nvPr/>
        </p:nvSpPr>
        <p:spPr bwMode="auto">
          <a:xfrm>
            <a:off x="1416893" y="5877482"/>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4" name="Rectangle 84">
            <a:extLst>
              <a:ext uri="{FF2B5EF4-FFF2-40B4-BE49-F238E27FC236}">
                <a16:creationId xmlns:a16="http://schemas.microsoft.com/office/drawing/2014/main" id="{A900B6DE-7429-4AAF-BC89-4CCDD2EA1976}"/>
              </a:ext>
            </a:extLst>
          </p:cNvPr>
          <p:cNvSpPr>
            <a:spLocks noChangeArrowheads="1"/>
          </p:cNvSpPr>
          <p:nvPr/>
        </p:nvSpPr>
        <p:spPr bwMode="auto">
          <a:xfrm>
            <a:off x="1577168" y="5877482"/>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5" name="Rectangle 87">
            <a:extLst>
              <a:ext uri="{FF2B5EF4-FFF2-40B4-BE49-F238E27FC236}">
                <a16:creationId xmlns:a16="http://schemas.microsoft.com/office/drawing/2014/main" id="{0EEE5E76-44FC-4840-9C9B-FA5BFDFE5278}"/>
              </a:ext>
            </a:extLst>
          </p:cNvPr>
          <p:cNvSpPr>
            <a:spLocks noChangeArrowheads="1"/>
          </p:cNvSpPr>
          <p:nvPr/>
        </p:nvSpPr>
        <p:spPr bwMode="auto">
          <a:xfrm>
            <a:off x="1256617" y="6061099"/>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6" name="Rectangle 88">
            <a:extLst>
              <a:ext uri="{FF2B5EF4-FFF2-40B4-BE49-F238E27FC236}">
                <a16:creationId xmlns:a16="http://schemas.microsoft.com/office/drawing/2014/main" id="{2BDCCCC6-EE23-48D2-B352-55AEE1198EC9}"/>
              </a:ext>
            </a:extLst>
          </p:cNvPr>
          <p:cNvSpPr>
            <a:spLocks noChangeArrowheads="1"/>
          </p:cNvSpPr>
          <p:nvPr/>
        </p:nvSpPr>
        <p:spPr bwMode="auto">
          <a:xfrm>
            <a:off x="1416893" y="6061099"/>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7" name="Rectangle 89">
            <a:extLst>
              <a:ext uri="{FF2B5EF4-FFF2-40B4-BE49-F238E27FC236}">
                <a16:creationId xmlns:a16="http://schemas.microsoft.com/office/drawing/2014/main" id="{19DC52EB-3FA1-41C4-BE4C-3679A0585F03}"/>
              </a:ext>
            </a:extLst>
          </p:cNvPr>
          <p:cNvSpPr>
            <a:spLocks noChangeArrowheads="1"/>
          </p:cNvSpPr>
          <p:nvPr/>
        </p:nvSpPr>
        <p:spPr bwMode="auto">
          <a:xfrm>
            <a:off x="1577168" y="6061099"/>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8" name="Rectangle 92">
            <a:extLst>
              <a:ext uri="{FF2B5EF4-FFF2-40B4-BE49-F238E27FC236}">
                <a16:creationId xmlns:a16="http://schemas.microsoft.com/office/drawing/2014/main" id="{EBCAC8E3-B2FC-4CF9-A301-030A862EE87C}"/>
              </a:ext>
            </a:extLst>
          </p:cNvPr>
          <p:cNvSpPr>
            <a:spLocks noChangeArrowheads="1"/>
          </p:cNvSpPr>
          <p:nvPr/>
        </p:nvSpPr>
        <p:spPr bwMode="auto">
          <a:xfrm>
            <a:off x="1256617" y="6244715"/>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09" name="Rectangle 93">
            <a:extLst>
              <a:ext uri="{FF2B5EF4-FFF2-40B4-BE49-F238E27FC236}">
                <a16:creationId xmlns:a16="http://schemas.microsoft.com/office/drawing/2014/main" id="{C1BEBDFA-9D5E-46C0-A04A-5E5D83A79F74}"/>
              </a:ext>
            </a:extLst>
          </p:cNvPr>
          <p:cNvSpPr>
            <a:spLocks noChangeArrowheads="1"/>
          </p:cNvSpPr>
          <p:nvPr/>
        </p:nvSpPr>
        <p:spPr bwMode="auto">
          <a:xfrm>
            <a:off x="1416893" y="6244715"/>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0" name="Rectangle 94">
            <a:extLst>
              <a:ext uri="{FF2B5EF4-FFF2-40B4-BE49-F238E27FC236}">
                <a16:creationId xmlns:a16="http://schemas.microsoft.com/office/drawing/2014/main" id="{7F87C427-8735-42AA-9E21-9186C74F250F}"/>
              </a:ext>
            </a:extLst>
          </p:cNvPr>
          <p:cNvSpPr>
            <a:spLocks noChangeArrowheads="1"/>
          </p:cNvSpPr>
          <p:nvPr/>
        </p:nvSpPr>
        <p:spPr bwMode="auto">
          <a:xfrm>
            <a:off x="1577168" y="6244715"/>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1" name="Rectangle 97">
            <a:extLst>
              <a:ext uri="{FF2B5EF4-FFF2-40B4-BE49-F238E27FC236}">
                <a16:creationId xmlns:a16="http://schemas.microsoft.com/office/drawing/2014/main" id="{994FC73B-5A34-4790-83B5-F2735A71F71A}"/>
              </a:ext>
            </a:extLst>
          </p:cNvPr>
          <p:cNvSpPr>
            <a:spLocks noChangeArrowheads="1"/>
          </p:cNvSpPr>
          <p:nvPr/>
        </p:nvSpPr>
        <p:spPr bwMode="auto">
          <a:xfrm>
            <a:off x="1256617" y="642833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2" name="Rectangle 98">
            <a:extLst>
              <a:ext uri="{FF2B5EF4-FFF2-40B4-BE49-F238E27FC236}">
                <a16:creationId xmlns:a16="http://schemas.microsoft.com/office/drawing/2014/main" id="{B471C47C-D49E-4764-B9B6-673CFCA72866}"/>
              </a:ext>
            </a:extLst>
          </p:cNvPr>
          <p:cNvSpPr>
            <a:spLocks noChangeArrowheads="1"/>
          </p:cNvSpPr>
          <p:nvPr/>
        </p:nvSpPr>
        <p:spPr bwMode="auto">
          <a:xfrm>
            <a:off x="1416893" y="642833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sp>
        <p:nvSpPr>
          <p:cNvPr id="513" name="Rectangle 98">
            <a:extLst>
              <a:ext uri="{FF2B5EF4-FFF2-40B4-BE49-F238E27FC236}">
                <a16:creationId xmlns:a16="http://schemas.microsoft.com/office/drawing/2014/main" id="{1C157272-A4CA-4321-BC1D-8B9386BAE926}"/>
              </a:ext>
            </a:extLst>
          </p:cNvPr>
          <p:cNvSpPr>
            <a:spLocks noChangeArrowheads="1"/>
          </p:cNvSpPr>
          <p:nvPr/>
        </p:nvSpPr>
        <p:spPr bwMode="auto">
          <a:xfrm>
            <a:off x="1577168" y="6428331"/>
            <a:ext cx="96476" cy="96476"/>
          </a:xfrm>
          <a:prstGeom prst="rect">
            <a:avLst/>
          </a:prstGeom>
          <a:solidFill>
            <a:srgbClr val="0093E2"/>
          </a:solidFill>
          <a:ln>
            <a:noFill/>
          </a:ln>
        </p:spPr>
        <p:txBody>
          <a:bodyPr vert="horz" wrap="square" lIns="89630" tIns="44814" rIns="89630" bIns="44814" numCol="1" anchor="t" anchorCtr="0" compatLnSpc="1">
            <a:prstTxWarp prst="textNoShape">
              <a:avLst/>
            </a:prstTxWarp>
          </a:bodyPr>
          <a:lstStyle/>
          <a:p>
            <a:pPr defTabSz="913678"/>
            <a:endParaRPr lang="de-DE" sz="1765">
              <a:solidFill>
                <a:srgbClr val="FFFFFF"/>
              </a:solidFill>
              <a:latin typeface="Segoe UI"/>
            </a:endParaRPr>
          </a:p>
        </p:txBody>
      </p:sp>
      <p:grpSp>
        <p:nvGrpSpPr>
          <p:cNvPr id="514" name="Group 4">
            <a:extLst>
              <a:ext uri="{FF2B5EF4-FFF2-40B4-BE49-F238E27FC236}">
                <a16:creationId xmlns:a16="http://schemas.microsoft.com/office/drawing/2014/main" id="{0DED9A49-E468-4F23-B9E4-1C175ECEE982}"/>
              </a:ext>
            </a:extLst>
          </p:cNvPr>
          <p:cNvGrpSpPr>
            <a:grpSpLocks noChangeAspect="1"/>
          </p:cNvGrpSpPr>
          <p:nvPr/>
        </p:nvGrpSpPr>
        <p:grpSpPr bwMode="auto">
          <a:xfrm>
            <a:off x="823981" y="3808785"/>
            <a:ext cx="5242808" cy="2933828"/>
            <a:chOff x="247" y="777"/>
            <a:chExt cx="3717" cy="2080"/>
          </a:xfrm>
        </p:grpSpPr>
        <p:sp>
          <p:nvSpPr>
            <p:cNvPr id="515" name="AutoShape 3">
              <a:extLst>
                <a:ext uri="{FF2B5EF4-FFF2-40B4-BE49-F238E27FC236}">
                  <a16:creationId xmlns:a16="http://schemas.microsoft.com/office/drawing/2014/main" id="{AE95034B-22C2-46A6-820B-E20FD470851F}"/>
                </a:ext>
              </a:extLst>
            </p:cNvPr>
            <p:cNvSpPr>
              <a:spLocks noChangeAspect="1" noChangeArrowheads="1" noTextEdit="1"/>
            </p:cNvSpPr>
            <p:nvPr/>
          </p:nvSpPr>
          <p:spPr bwMode="auto">
            <a:xfrm>
              <a:off x="273" y="777"/>
              <a:ext cx="356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6" name="Rectangle 6">
              <a:extLst>
                <a:ext uri="{FF2B5EF4-FFF2-40B4-BE49-F238E27FC236}">
                  <a16:creationId xmlns:a16="http://schemas.microsoft.com/office/drawing/2014/main" id="{64A095E6-5291-4A84-9ACD-D099A5E28B68}"/>
                </a:ext>
              </a:extLst>
            </p:cNvPr>
            <p:cNvSpPr>
              <a:spLocks noChangeArrowheads="1"/>
            </p:cNvSpPr>
            <p:nvPr/>
          </p:nvSpPr>
          <p:spPr bwMode="auto">
            <a:xfrm>
              <a:off x="247" y="778"/>
              <a:ext cx="371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7" name="Rectangle 7">
              <a:extLst>
                <a:ext uri="{FF2B5EF4-FFF2-40B4-BE49-F238E27FC236}">
                  <a16:creationId xmlns:a16="http://schemas.microsoft.com/office/drawing/2014/main" id="{0156D045-FC18-445D-B9EB-962FA74424AE}"/>
                </a:ext>
              </a:extLst>
            </p:cNvPr>
            <p:cNvSpPr>
              <a:spLocks noChangeArrowheads="1"/>
            </p:cNvSpPr>
            <p:nvPr/>
          </p:nvSpPr>
          <p:spPr bwMode="auto">
            <a:xfrm>
              <a:off x="712" y="778"/>
              <a:ext cx="2788" cy="20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8" name="Rectangle 8">
              <a:extLst>
                <a:ext uri="{FF2B5EF4-FFF2-40B4-BE49-F238E27FC236}">
                  <a16:creationId xmlns:a16="http://schemas.microsoft.com/office/drawing/2014/main" id="{0F4C93ED-7FD0-4FA1-B48F-0DD7982C6AFE}"/>
                </a:ext>
              </a:extLst>
            </p:cNvPr>
            <p:cNvSpPr>
              <a:spLocks noChangeArrowheads="1"/>
            </p:cNvSpPr>
            <p:nvPr/>
          </p:nvSpPr>
          <p:spPr bwMode="auto">
            <a:xfrm>
              <a:off x="712" y="778"/>
              <a:ext cx="2788"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19" name="Freeform 9">
              <a:extLst>
                <a:ext uri="{FF2B5EF4-FFF2-40B4-BE49-F238E27FC236}">
                  <a16:creationId xmlns:a16="http://schemas.microsoft.com/office/drawing/2014/main" id="{37F90B00-DDBB-488E-8DC5-B3E55FA12100}"/>
                </a:ext>
              </a:extLst>
            </p:cNvPr>
            <p:cNvSpPr>
              <a:spLocks/>
            </p:cNvSpPr>
            <p:nvPr/>
          </p:nvSpPr>
          <p:spPr bwMode="auto">
            <a:xfrm>
              <a:off x="1168" y="2213"/>
              <a:ext cx="407" cy="52"/>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0" name="Freeform 10">
              <a:extLst>
                <a:ext uri="{FF2B5EF4-FFF2-40B4-BE49-F238E27FC236}">
                  <a16:creationId xmlns:a16="http://schemas.microsoft.com/office/drawing/2014/main" id="{C8BF3B28-D562-4E8C-831D-595C7E667A0D}"/>
                </a:ext>
              </a:extLst>
            </p:cNvPr>
            <p:cNvSpPr>
              <a:spLocks/>
            </p:cNvSpPr>
            <p:nvPr/>
          </p:nvSpPr>
          <p:spPr bwMode="auto">
            <a:xfrm>
              <a:off x="2515" y="1337"/>
              <a:ext cx="442" cy="234"/>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1" name="Freeform 11">
              <a:extLst>
                <a:ext uri="{FF2B5EF4-FFF2-40B4-BE49-F238E27FC236}">
                  <a16:creationId xmlns:a16="http://schemas.microsoft.com/office/drawing/2014/main" id="{EB17EF82-E841-4F64-A917-C2178D875ABA}"/>
                </a:ext>
              </a:extLst>
            </p:cNvPr>
            <p:cNvSpPr>
              <a:spLocks/>
            </p:cNvSpPr>
            <p:nvPr/>
          </p:nvSpPr>
          <p:spPr bwMode="auto">
            <a:xfrm>
              <a:off x="2115" y="2211"/>
              <a:ext cx="949" cy="52"/>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2" name="Freeform 12">
              <a:extLst>
                <a:ext uri="{FF2B5EF4-FFF2-40B4-BE49-F238E27FC236}">
                  <a16:creationId xmlns:a16="http://schemas.microsoft.com/office/drawing/2014/main" id="{FE1443AF-0460-4C5C-BBFC-4FE5285E6CFE}"/>
                </a:ext>
              </a:extLst>
            </p:cNvPr>
            <p:cNvSpPr>
              <a:spLocks/>
            </p:cNvSpPr>
            <p:nvPr/>
          </p:nvSpPr>
          <p:spPr bwMode="auto">
            <a:xfrm>
              <a:off x="1555" y="2347"/>
              <a:ext cx="638" cy="69"/>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3" name="Freeform 13">
              <a:extLst>
                <a:ext uri="{FF2B5EF4-FFF2-40B4-BE49-F238E27FC236}">
                  <a16:creationId xmlns:a16="http://schemas.microsoft.com/office/drawing/2014/main" id="{96F11A61-BC2A-4842-A13D-790F603D3AFC}"/>
                </a:ext>
              </a:extLst>
            </p:cNvPr>
            <p:cNvSpPr>
              <a:spLocks/>
            </p:cNvSpPr>
            <p:nvPr/>
          </p:nvSpPr>
          <p:spPr bwMode="auto">
            <a:xfrm>
              <a:off x="1429" y="1857"/>
              <a:ext cx="21" cy="49"/>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4" name="Freeform 14">
              <a:extLst>
                <a:ext uri="{FF2B5EF4-FFF2-40B4-BE49-F238E27FC236}">
                  <a16:creationId xmlns:a16="http://schemas.microsoft.com/office/drawing/2014/main" id="{1FD6CC34-0F19-4B12-99E4-805BDA33F386}"/>
                </a:ext>
              </a:extLst>
            </p:cNvPr>
            <p:cNvSpPr>
              <a:spLocks/>
            </p:cNvSpPr>
            <p:nvPr/>
          </p:nvSpPr>
          <p:spPr bwMode="auto">
            <a:xfrm>
              <a:off x="1441" y="1857"/>
              <a:ext cx="9" cy="49"/>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5" name="Freeform 15">
              <a:extLst>
                <a:ext uri="{FF2B5EF4-FFF2-40B4-BE49-F238E27FC236}">
                  <a16:creationId xmlns:a16="http://schemas.microsoft.com/office/drawing/2014/main" id="{4B755E8C-6DAD-4130-9FD0-4613667EDA4D}"/>
                </a:ext>
              </a:extLst>
            </p:cNvPr>
            <p:cNvSpPr>
              <a:spLocks/>
            </p:cNvSpPr>
            <p:nvPr/>
          </p:nvSpPr>
          <p:spPr bwMode="auto">
            <a:xfrm>
              <a:off x="1429" y="1857"/>
              <a:ext cx="4" cy="49"/>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6" name="Freeform 16">
              <a:extLst>
                <a:ext uri="{FF2B5EF4-FFF2-40B4-BE49-F238E27FC236}">
                  <a16:creationId xmlns:a16="http://schemas.microsoft.com/office/drawing/2014/main" id="{3FF84048-8A56-40DE-A141-80F5481B504F}"/>
                </a:ext>
              </a:extLst>
            </p:cNvPr>
            <p:cNvSpPr>
              <a:spLocks/>
            </p:cNvSpPr>
            <p:nvPr/>
          </p:nvSpPr>
          <p:spPr bwMode="auto">
            <a:xfrm>
              <a:off x="1430" y="1896"/>
              <a:ext cx="21" cy="3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7" name="Freeform 17">
              <a:extLst>
                <a:ext uri="{FF2B5EF4-FFF2-40B4-BE49-F238E27FC236}">
                  <a16:creationId xmlns:a16="http://schemas.microsoft.com/office/drawing/2014/main" id="{632DC68C-566C-4B5F-B3B5-00908ED98721}"/>
                </a:ext>
              </a:extLst>
            </p:cNvPr>
            <p:cNvSpPr>
              <a:spLocks/>
            </p:cNvSpPr>
            <p:nvPr/>
          </p:nvSpPr>
          <p:spPr bwMode="auto">
            <a:xfrm>
              <a:off x="1430" y="1924"/>
              <a:ext cx="21" cy="3"/>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8" name="Freeform 18">
              <a:extLst>
                <a:ext uri="{FF2B5EF4-FFF2-40B4-BE49-F238E27FC236}">
                  <a16:creationId xmlns:a16="http://schemas.microsoft.com/office/drawing/2014/main" id="{5581D83D-302E-46D4-9CE1-7F807790A140}"/>
                </a:ext>
              </a:extLst>
            </p:cNvPr>
            <p:cNvSpPr>
              <a:spLocks/>
            </p:cNvSpPr>
            <p:nvPr/>
          </p:nvSpPr>
          <p:spPr bwMode="auto">
            <a:xfrm>
              <a:off x="1443" y="1910"/>
              <a:ext cx="8" cy="16"/>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29" name="Freeform 19">
              <a:extLst>
                <a:ext uri="{FF2B5EF4-FFF2-40B4-BE49-F238E27FC236}">
                  <a16:creationId xmlns:a16="http://schemas.microsoft.com/office/drawing/2014/main" id="{B5110884-825A-420B-A666-5211089851A4}"/>
                </a:ext>
              </a:extLst>
            </p:cNvPr>
            <p:cNvSpPr>
              <a:spLocks/>
            </p:cNvSpPr>
            <p:nvPr/>
          </p:nvSpPr>
          <p:spPr bwMode="auto">
            <a:xfrm>
              <a:off x="1406" y="1857"/>
              <a:ext cx="20" cy="49"/>
            </a:xfrm>
            <a:custGeom>
              <a:avLst/>
              <a:gdLst>
                <a:gd name="T0" fmla="*/ 0 w 20"/>
                <a:gd name="T1" fmla="*/ 0 h 49"/>
                <a:gd name="T2" fmla="*/ 0 w 20"/>
                <a:gd name="T3" fmla="*/ 10 h 49"/>
                <a:gd name="T4" fmla="*/ 0 w 20"/>
                <a:gd name="T5" fmla="*/ 49 h 49"/>
                <a:gd name="T6" fmla="*/ 13 w 20"/>
                <a:gd name="T7" fmla="*/ 49 h 49"/>
                <a:gd name="T8" fmla="*/ 20 w 20"/>
                <a:gd name="T9" fmla="*/ 11 h 49"/>
                <a:gd name="T10" fmla="*/ 20 w 20"/>
                <a:gd name="T11" fmla="*/ 0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lnTo>
                    <a:pt x="0" y="10"/>
                  </a:lnTo>
                  <a:lnTo>
                    <a:pt x="0" y="49"/>
                  </a:lnTo>
                  <a:lnTo>
                    <a:pt x="13" y="49"/>
                  </a:lnTo>
                  <a:lnTo>
                    <a:pt x="20" y="11"/>
                  </a:lnTo>
                  <a:lnTo>
                    <a:pt x="20"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0" name="Freeform 20">
              <a:extLst>
                <a:ext uri="{FF2B5EF4-FFF2-40B4-BE49-F238E27FC236}">
                  <a16:creationId xmlns:a16="http://schemas.microsoft.com/office/drawing/2014/main" id="{D8A4F710-C2D9-4242-B8B7-9411A2EB4243}"/>
                </a:ext>
              </a:extLst>
            </p:cNvPr>
            <p:cNvSpPr>
              <a:spLocks/>
            </p:cNvSpPr>
            <p:nvPr/>
          </p:nvSpPr>
          <p:spPr bwMode="auto">
            <a:xfrm>
              <a:off x="1419" y="1857"/>
              <a:ext cx="7" cy="49"/>
            </a:xfrm>
            <a:custGeom>
              <a:avLst/>
              <a:gdLst>
                <a:gd name="T0" fmla="*/ 4 w 7"/>
                <a:gd name="T1" fmla="*/ 0 h 49"/>
                <a:gd name="T2" fmla="*/ 4 w 7"/>
                <a:gd name="T3" fmla="*/ 11 h 49"/>
                <a:gd name="T4" fmla="*/ 0 w 7"/>
                <a:gd name="T5" fmla="*/ 49 h 49"/>
                <a:gd name="T6" fmla="*/ 7 w 7"/>
                <a:gd name="T7" fmla="*/ 11 h 49"/>
                <a:gd name="T8" fmla="*/ 7 w 7"/>
                <a:gd name="T9" fmla="*/ 0 h 49"/>
                <a:gd name="T10" fmla="*/ 4 w 7"/>
                <a:gd name="T11" fmla="*/ 0 h 49"/>
              </a:gdLst>
              <a:ahLst/>
              <a:cxnLst>
                <a:cxn ang="0">
                  <a:pos x="T0" y="T1"/>
                </a:cxn>
                <a:cxn ang="0">
                  <a:pos x="T2" y="T3"/>
                </a:cxn>
                <a:cxn ang="0">
                  <a:pos x="T4" y="T5"/>
                </a:cxn>
                <a:cxn ang="0">
                  <a:pos x="T6" y="T7"/>
                </a:cxn>
                <a:cxn ang="0">
                  <a:pos x="T8" y="T9"/>
                </a:cxn>
                <a:cxn ang="0">
                  <a:pos x="T10" y="T11"/>
                </a:cxn>
              </a:cxnLst>
              <a:rect l="0" t="0" r="r" b="b"/>
              <a:pathLst>
                <a:path w="7" h="49">
                  <a:moveTo>
                    <a:pt x="4" y="0"/>
                  </a:moveTo>
                  <a:lnTo>
                    <a:pt x="4" y="11"/>
                  </a:lnTo>
                  <a:lnTo>
                    <a:pt x="0" y="49"/>
                  </a:lnTo>
                  <a:lnTo>
                    <a:pt x="7" y="11"/>
                  </a:lnTo>
                  <a:lnTo>
                    <a:pt x="7"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1" name="Freeform 21">
              <a:extLst>
                <a:ext uri="{FF2B5EF4-FFF2-40B4-BE49-F238E27FC236}">
                  <a16:creationId xmlns:a16="http://schemas.microsoft.com/office/drawing/2014/main" id="{1682B561-BD8E-4BE8-AABB-03B7E00E975B}"/>
                </a:ext>
              </a:extLst>
            </p:cNvPr>
            <p:cNvSpPr>
              <a:spLocks/>
            </p:cNvSpPr>
            <p:nvPr/>
          </p:nvSpPr>
          <p:spPr bwMode="auto">
            <a:xfrm>
              <a:off x="1406" y="1857"/>
              <a:ext cx="4" cy="49"/>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2" name="Freeform 22">
              <a:extLst>
                <a:ext uri="{FF2B5EF4-FFF2-40B4-BE49-F238E27FC236}">
                  <a16:creationId xmlns:a16="http://schemas.microsoft.com/office/drawing/2014/main" id="{A948C2EA-949B-4D5B-89F0-9B1779301579}"/>
                </a:ext>
              </a:extLst>
            </p:cNvPr>
            <p:cNvSpPr>
              <a:spLocks/>
            </p:cNvSpPr>
            <p:nvPr/>
          </p:nvSpPr>
          <p:spPr bwMode="auto">
            <a:xfrm>
              <a:off x="1406" y="1896"/>
              <a:ext cx="22" cy="3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3" name="Freeform 23">
              <a:extLst>
                <a:ext uri="{FF2B5EF4-FFF2-40B4-BE49-F238E27FC236}">
                  <a16:creationId xmlns:a16="http://schemas.microsoft.com/office/drawing/2014/main" id="{18F8A2AF-3865-4BF5-9D46-5C767DA830E8}"/>
                </a:ext>
              </a:extLst>
            </p:cNvPr>
            <p:cNvSpPr>
              <a:spLocks/>
            </p:cNvSpPr>
            <p:nvPr/>
          </p:nvSpPr>
          <p:spPr bwMode="auto">
            <a:xfrm>
              <a:off x="1406" y="1924"/>
              <a:ext cx="21" cy="3"/>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4" name="Freeform 24">
              <a:extLst>
                <a:ext uri="{FF2B5EF4-FFF2-40B4-BE49-F238E27FC236}">
                  <a16:creationId xmlns:a16="http://schemas.microsoft.com/office/drawing/2014/main" id="{4BFD723E-0629-4CA5-8B08-239468FFF11D}"/>
                </a:ext>
              </a:extLst>
            </p:cNvPr>
            <p:cNvSpPr>
              <a:spLocks/>
            </p:cNvSpPr>
            <p:nvPr/>
          </p:nvSpPr>
          <p:spPr bwMode="auto">
            <a:xfrm>
              <a:off x="1420" y="1910"/>
              <a:ext cx="7" cy="16"/>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5" name="Freeform 25">
              <a:extLst>
                <a:ext uri="{FF2B5EF4-FFF2-40B4-BE49-F238E27FC236}">
                  <a16:creationId xmlns:a16="http://schemas.microsoft.com/office/drawing/2014/main" id="{4B969441-D375-44A5-A4D1-B8D4C1B46F2F}"/>
                </a:ext>
              </a:extLst>
            </p:cNvPr>
            <p:cNvSpPr>
              <a:spLocks/>
            </p:cNvSpPr>
            <p:nvPr/>
          </p:nvSpPr>
          <p:spPr bwMode="auto">
            <a:xfrm>
              <a:off x="1441" y="1744"/>
              <a:ext cx="6" cy="1"/>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6" name="Freeform 26">
              <a:extLst>
                <a:ext uri="{FF2B5EF4-FFF2-40B4-BE49-F238E27FC236}">
                  <a16:creationId xmlns:a16="http://schemas.microsoft.com/office/drawing/2014/main" id="{E0D1AB29-4D2A-4A08-8BCB-10D480721FFF}"/>
                </a:ext>
              </a:extLst>
            </p:cNvPr>
            <p:cNvSpPr>
              <a:spLocks/>
            </p:cNvSpPr>
            <p:nvPr/>
          </p:nvSpPr>
          <p:spPr bwMode="auto">
            <a:xfrm>
              <a:off x="1433" y="17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7" name="Freeform 27">
              <a:extLst>
                <a:ext uri="{FF2B5EF4-FFF2-40B4-BE49-F238E27FC236}">
                  <a16:creationId xmlns:a16="http://schemas.microsoft.com/office/drawing/2014/main" id="{D062E35B-0D34-4213-816E-73FE4BDE260B}"/>
                </a:ext>
              </a:extLst>
            </p:cNvPr>
            <p:cNvSpPr>
              <a:spLocks/>
            </p:cNvSpPr>
            <p:nvPr/>
          </p:nvSpPr>
          <p:spPr bwMode="auto">
            <a:xfrm>
              <a:off x="1422" y="1724"/>
              <a:ext cx="31" cy="36"/>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8" name="Freeform 28">
              <a:extLst>
                <a:ext uri="{FF2B5EF4-FFF2-40B4-BE49-F238E27FC236}">
                  <a16:creationId xmlns:a16="http://schemas.microsoft.com/office/drawing/2014/main" id="{95C96F82-22D2-472B-845A-F0CBC0E12001}"/>
                </a:ext>
              </a:extLst>
            </p:cNvPr>
            <p:cNvSpPr>
              <a:spLocks/>
            </p:cNvSpPr>
            <p:nvPr/>
          </p:nvSpPr>
          <p:spPr bwMode="auto">
            <a:xfrm>
              <a:off x="1427" y="1754"/>
              <a:ext cx="11" cy="3"/>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39" name="Freeform 29">
              <a:extLst>
                <a:ext uri="{FF2B5EF4-FFF2-40B4-BE49-F238E27FC236}">
                  <a16:creationId xmlns:a16="http://schemas.microsoft.com/office/drawing/2014/main" id="{ABD37870-F281-4065-8662-8622E573B22C}"/>
                </a:ext>
              </a:extLst>
            </p:cNvPr>
            <p:cNvSpPr>
              <a:spLocks/>
            </p:cNvSpPr>
            <p:nvPr/>
          </p:nvSpPr>
          <p:spPr bwMode="auto">
            <a:xfrm>
              <a:off x="1444" y="1745"/>
              <a:ext cx="3" cy="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0" name="Freeform 30">
              <a:extLst>
                <a:ext uri="{FF2B5EF4-FFF2-40B4-BE49-F238E27FC236}">
                  <a16:creationId xmlns:a16="http://schemas.microsoft.com/office/drawing/2014/main" id="{28F31F26-6A8F-4784-9830-1AFC4714BD2F}"/>
                </a:ext>
              </a:extLst>
            </p:cNvPr>
            <p:cNvSpPr>
              <a:spLocks/>
            </p:cNvSpPr>
            <p:nvPr/>
          </p:nvSpPr>
          <p:spPr bwMode="auto">
            <a:xfrm>
              <a:off x="1446" y="1745"/>
              <a:ext cx="1" cy="2"/>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1" name="Freeform 31">
              <a:extLst>
                <a:ext uri="{FF2B5EF4-FFF2-40B4-BE49-F238E27FC236}">
                  <a16:creationId xmlns:a16="http://schemas.microsoft.com/office/drawing/2014/main" id="{429A10B7-52D4-4CE9-B25A-8EF80BE09FDA}"/>
                </a:ext>
              </a:extLst>
            </p:cNvPr>
            <p:cNvSpPr>
              <a:spLocks/>
            </p:cNvSpPr>
            <p:nvPr/>
          </p:nvSpPr>
          <p:spPr bwMode="auto">
            <a:xfrm>
              <a:off x="1444" y="1733"/>
              <a:ext cx="3"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2" name="Freeform 32">
              <a:extLst>
                <a:ext uri="{FF2B5EF4-FFF2-40B4-BE49-F238E27FC236}">
                  <a16:creationId xmlns:a16="http://schemas.microsoft.com/office/drawing/2014/main" id="{0AF80EC2-7678-4B0E-A2A8-46189461E177}"/>
                </a:ext>
              </a:extLst>
            </p:cNvPr>
            <p:cNvSpPr>
              <a:spLocks/>
            </p:cNvSpPr>
            <p:nvPr/>
          </p:nvSpPr>
          <p:spPr bwMode="auto">
            <a:xfrm>
              <a:off x="1418" y="1754"/>
              <a:ext cx="22" cy="14"/>
            </a:xfrm>
            <a:custGeom>
              <a:avLst/>
              <a:gdLst>
                <a:gd name="T0" fmla="*/ 0 w 22"/>
                <a:gd name="T1" fmla="*/ 8 h 14"/>
                <a:gd name="T2" fmla="*/ 2 w 22"/>
                <a:gd name="T3" fmla="*/ 0 h 14"/>
                <a:gd name="T4" fmla="*/ 22 w 22"/>
                <a:gd name="T5" fmla="*/ 5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5"/>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3" name="Freeform 33">
              <a:extLst>
                <a:ext uri="{FF2B5EF4-FFF2-40B4-BE49-F238E27FC236}">
                  <a16:creationId xmlns:a16="http://schemas.microsoft.com/office/drawing/2014/main" id="{834AA982-A47F-4411-A213-2A62B7E42FE0}"/>
                </a:ext>
              </a:extLst>
            </p:cNvPr>
            <p:cNvSpPr>
              <a:spLocks/>
            </p:cNvSpPr>
            <p:nvPr/>
          </p:nvSpPr>
          <p:spPr bwMode="auto">
            <a:xfrm>
              <a:off x="1394" y="1757"/>
              <a:ext cx="65" cy="105"/>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4" name="Freeform 34">
              <a:extLst>
                <a:ext uri="{FF2B5EF4-FFF2-40B4-BE49-F238E27FC236}">
                  <a16:creationId xmlns:a16="http://schemas.microsoft.com/office/drawing/2014/main" id="{8E5E8F0D-A640-4FD4-B8A6-9F8DB25DA61A}"/>
                </a:ext>
              </a:extLst>
            </p:cNvPr>
            <p:cNvSpPr>
              <a:spLocks/>
            </p:cNvSpPr>
            <p:nvPr/>
          </p:nvSpPr>
          <p:spPr bwMode="auto">
            <a:xfrm>
              <a:off x="1394" y="1759"/>
              <a:ext cx="44" cy="101"/>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5" name="Freeform 35">
              <a:extLst>
                <a:ext uri="{FF2B5EF4-FFF2-40B4-BE49-F238E27FC236}">
                  <a16:creationId xmlns:a16="http://schemas.microsoft.com/office/drawing/2014/main" id="{9A312DFC-0F9D-41E7-BB57-E83CA99AB5AF}"/>
                </a:ext>
              </a:extLst>
            </p:cNvPr>
            <p:cNvSpPr>
              <a:spLocks/>
            </p:cNvSpPr>
            <p:nvPr/>
          </p:nvSpPr>
          <p:spPr bwMode="auto">
            <a:xfrm>
              <a:off x="1416" y="1803"/>
              <a:ext cx="55" cy="35"/>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6" name="Freeform 36">
              <a:extLst>
                <a:ext uri="{FF2B5EF4-FFF2-40B4-BE49-F238E27FC236}">
                  <a16:creationId xmlns:a16="http://schemas.microsoft.com/office/drawing/2014/main" id="{06AA598B-4E16-4DD9-9CB6-0870625C3C1B}"/>
                </a:ext>
              </a:extLst>
            </p:cNvPr>
            <p:cNvSpPr>
              <a:spLocks/>
            </p:cNvSpPr>
            <p:nvPr/>
          </p:nvSpPr>
          <p:spPr bwMode="auto">
            <a:xfrm>
              <a:off x="1460" y="1833"/>
              <a:ext cx="12" cy="13"/>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7" name="Freeform 37">
              <a:extLst>
                <a:ext uri="{FF2B5EF4-FFF2-40B4-BE49-F238E27FC236}">
                  <a16:creationId xmlns:a16="http://schemas.microsoft.com/office/drawing/2014/main" id="{321A0BEF-FA4E-402E-AD52-E18B3A574979}"/>
                </a:ext>
              </a:extLst>
            </p:cNvPr>
            <p:cNvSpPr>
              <a:spLocks/>
            </p:cNvSpPr>
            <p:nvPr/>
          </p:nvSpPr>
          <p:spPr bwMode="auto">
            <a:xfrm>
              <a:off x="1460" y="1830"/>
              <a:ext cx="10" cy="4"/>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8" name="Freeform 38">
              <a:extLst>
                <a:ext uri="{FF2B5EF4-FFF2-40B4-BE49-F238E27FC236}">
                  <a16:creationId xmlns:a16="http://schemas.microsoft.com/office/drawing/2014/main" id="{C6045924-B592-46B8-B6D0-5E13AAB5E310}"/>
                </a:ext>
              </a:extLst>
            </p:cNvPr>
            <p:cNvSpPr>
              <a:spLocks/>
            </p:cNvSpPr>
            <p:nvPr/>
          </p:nvSpPr>
          <p:spPr bwMode="auto">
            <a:xfrm>
              <a:off x="1418" y="1770"/>
              <a:ext cx="49" cy="73"/>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49" name="Freeform 39">
              <a:extLst>
                <a:ext uri="{FF2B5EF4-FFF2-40B4-BE49-F238E27FC236}">
                  <a16:creationId xmlns:a16="http://schemas.microsoft.com/office/drawing/2014/main" id="{0A4257B7-F52F-45CA-AC2F-076FB8BC6402}"/>
                </a:ext>
              </a:extLst>
            </p:cNvPr>
            <p:cNvSpPr>
              <a:spLocks/>
            </p:cNvSpPr>
            <p:nvPr/>
          </p:nvSpPr>
          <p:spPr bwMode="auto">
            <a:xfrm>
              <a:off x="1418" y="1772"/>
              <a:ext cx="44" cy="71"/>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0" name="Freeform 40">
              <a:extLst>
                <a:ext uri="{FF2B5EF4-FFF2-40B4-BE49-F238E27FC236}">
                  <a16:creationId xmlns:a16="http://schemas.microsoft.com/office/drawing/2014/main" id="{CD38284E-0F1E-4351-A421-1B4F638AF4B9}"/>
                </a:ext>
              </a:extLst>
            </p:cNvPr>
            <p:cNvSpPr>
              <a:spLocks/>
            </p:cNvSpPr>
            <p:nvPr/>
          </p:nvSpPr>
          <p:spPr bwMode="auto">
            <a:xfrm>
              <a:off x="1403" y="1706"/>
              <a:ext cx="46" cy="46"/>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1" name="Freeform 41">
              <a:extLst>
                <a:ext uri="{FF2B5EF4-FFF2-40B4-BE49-F238E27FC236}">
                  <a16:creationId xmlns:a16="http://schemas.microsoft.com/office/drawing/2014/main" id="{4F4F2809-30D0-4AAB-AFBC-8D7D95F77636}"/>
                </a:ext>
              </a:extLst>
            </p:cNvPr>
            <p:cNvSpPr>
              <a:spLocks/>
            </p:cNvSpPr>
            <p:nvPr/>
          </p:nvSpPr>
          <p:spPr bwMode="auto">
            <a:xfrm>
              <a:off x="1398" y="1698"/>
              <a:ext cx="52" cy="4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2" name="Freeform 42">
              <a:extLst>
                <a:ext uri="{FF2B5EF4-FFF2-40B4-BE49-F238E27FC236}">
                  <a16:creationId xmlns:a16="http://schemas.microsoft.com/office/drawing/2014/main" id="{96AC69A0-5D4B-4BAF-97C5-F9C5D9B47D7F}"/>
                </a:ext>
              </a:extLst>
            </p:cNvPr>
            <p:cNvSpPr>
              <a:spLocks/>
            </p:cNvSpPr>
            <p:nvPr/>
          </p:nvSpPr>
          <p:spPr bwMode="auto">
            <a:xfrm>
              <a:off x="1413" y="1698"/>
              <a:ext cx="37" cy="24"/>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3" name="Freeform 43">
              <a:extLst>
                <a:ext uri="{FF2B5EF4-FFF2-40B4-BE49-F238E27FC236}">
                  <a16:creationId xmlns:a16="http://schemas.microsoft.com/office/drawing/2014/main" id="{17AA08AA-8F21-4A03-971F-AEEA13FBC419}"/>
                </a:ext>
              </a:extLst>
            </p:cNvPr>
            <p:cNvSpPr>
              <a:spLocks/>
            </p:cNvSpPr>
            <p:nvPr/>
          </p:nvSpPr>
          <p:spPr bwMode="auto">
            <a:xfrm>
              <a:off x="1399" y="1704"/>
              <a:ext cx="18" cy="3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4" name="Freeform 44">
              <a:extLst>
                <a:ext uri="{FF2B5EF4-FFF2-40B4-BE49-F238E27FC236}">
                  <a16:creationId xmlns:a16="http://schemas.microsoft.com/office/drawing/2014/main" id="{18747609-E35B-4A86-97F9-8F9DAA05B00C}"/>
                </a:ext>
              </a:extLst>
            </p:cNvPr>
            <p:cNvSpPr>
              <a:spLocks/>
            </p:cNvSpPr>
            <p:nvPr/>
          </p:nvSpPr>
          <p:spPr bwMode="auto">
            <a:xfrm>
              <a:off x="1399" y="1714"/>
              <a:ext cx="54" cy="25"/>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5" name="Freeform 45">
              <a:extLst>
                <a:ext uri="{FF2B5EF4-FFF2-40B4-BE49-F238E27FC236}">
                  <a16:creationId xmlns:a16="http://schemas.microsoft.com/office/drawing/2014/main" id="{A75493AF-9434-4D9B-AC89-DF189E0E010B}"/>
                </a:ext>
              </a:extLst>
            </p:cNvPr>
            <p:cNvSpPr>
              <a:spLocks noEditPoints="1"/>
            </p:cNvSpPr>
            <p:nvPr/>
          </p:nvSpPr>
          <p:spPr bwMode="auto">
            <a:xfrm>
              <a:off x="1291" y="1968"/>
              <a:ext cx="156" cy="190"/>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6" name="Freeform 46">
              <a:extLst>
                <a:ext uri="{FF2B5EF4-FFF2-40B4-BE49-F238E27FC236}">
                  <a16:creationId xmlns:a16="http://schemas.microsoft.com/office/drawing/2014/main" id="{5635773F-DB78-4B86-9F85-486144455574}"/>
                </a:ext>
              </a:extLst>
            </p:cNvPr>
            <p:cNvSpPr>
              <a:spLocks/>
            </p:cNvSpPr>
            <p:nvPr/>
          </p:nvSpPr>
          <p:spPr bwMode="auto">
            <a:xfrm>
              <a:off x="1260" y="2141"/>
              <a:ext cx="218" cy="71"/>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7" name="Freeform 47">
              <a:extLst>
                <a:ext uri="{FF2B5EF4-FFF2-40B4-BE49-F238E27FC236}">
                  <a16:creationId xmlns:a16="http://schemas.microsoft.com/office/drawing/2014/main" id="{68ED02C2-65F8-4B3B-97AB-2776EF5171EF}"/>
                </a:ext>
              </a:extLst>
            </p:cNvPr>
            <p:cNvSpPr>
              <a:spLocks/>
            </p:cNvSpPr>
            <p:nvPr/>
          </p:nvSpPr>
          <p:spPr bwMode="auto">
            <a:xfrm>
              <a:off x="1260" y="2153"/>
              <a:ext cx="206" cy="5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8" name="Freeform 48">
              <a:extLst>
                <a:ext uri="{FF2B5EF4-FFF2-40B4-BE49-F238E27FC236}">
                  <a16:creationId xmlns:a16="http://schemas.microsoft.com/office/drawing/2014/main" id="{0CA58B5E-9DE8-4063-9127-1A029E8C42D7}"/>
                </a:ext>
              </a:extLst>
            </p:cNvPr>
            <p:cNvSpPr>
              <a:spLocks/>
            </p:cNvSpPr>
            <p:nvPr/>
          </p:nvSpPr>
          <p:spPr bwMode="auto">
            <a:xfrm>
              <a:off x="1260" y="2141"/>
              <a:ext cx="218" cy="71"/>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59" name="Oval 49">
              <a:extLst>
                <a:ext uri="{FF2B5EF4-FFF2-40B4-BE49-F238E27FC236}">
                  <a16:creationId xmlns:a16="http://schemas.microsoft.com/office/drawing/2014/main" id="{CFC6F016-27F5-463E-AC53-0539F467D355}"/>
                </a:ext>
              </a:extLst>
            </p:cNvPr>
            <p:cNvSpPr>
              <a:spLocks noChangeArrowheads="1"/>
            </p:cNvSpPr>
            <p:nvPr/>
          </p:nvSpPr>
          <p:spPr bwMode="auto">
            <a:xfrm>
              <a:off x="1280"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0" name="Oval 50">
              <a:extLst>
                <a:ext uri="{FF2B5EF4-FFF2-40B4-BE49-F238E27FC236}">
                  <a16:creationId xmlns:a16="http://schemas.microsoft.com/office/drawing/2014/main" id="{D65F7B29-F3D9-47DC-97CC-21D417AC1C34}"/>
                </a:ext>
              </a:extLst>
            </p:cNvPr>
            <p:cNvSpPr>
              <a:spLocks noChangeArrowheads="1"/>
            </p:cNvSpPr>
            <p:nvPr/>
          </p:nvSpPr>
          <p:spPr bwMode="auto">
            <a:xfrm>
              <a:off x="1291"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1" name="Freeform 51">
              <a:extLst>
                <a:ext uri="{FF2B5EF4-FFF2-40B4-BE49-F238E27FC236}">
                  <a16:creationId xmlns:a16="http://schemas.microsoft.com/office/drawing/2014/main" id="{7BEB6362-2037-4E87-AB09-6A070F8D3841}"/>
                </a:ext>
              </a:extLst>
            </p:cNvPr>
            <p:cNvSpPr>
              <a:spLocks/>
            </p:cNvSpPr>
            <p:nvPr/>
          </p:nvSpPr>
          <p:spPr bwMode="auto">
            <a:xfrm>
              <a:off x="1291"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2" name="Oval 52">
              <a:extLst>
                <a:ext uri="{FF2B5EF4-FFF2-40B4-BE49-F238E27FC236}">
                  <a16:creationId xmlns:a16="http://schemas.microsoft.com/office/drawing/2014/main" id="{FC25BCA1-D949-4C7D-9C47-12437260D0EE}"/>
                </a:ext>
              </a:extLst>
            </p:cNvPr>
            <p:cNvSpPr>
              <a:spLocks noChangeArrowheads="1"/>
            </p:cNvSpPr>
            <p:nvPr/>
          </p:nvSpPr>
          <p:spPr bwMode="auto">
            <a:xfrm>
              <a:off x="1403"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3" name="Oval 53">
              <a:extLst>
                <a:ext uri="{FF2B5EF4-FFF2-40B4-BE49-F238E27FC236}">
                  <a16:creationId xmlns:a16="http://schemas.microsoft.com/office/drawing/2014/main" id="{31AE538A-4077-462F-942E-796DCB8F751C}"/>
                </a:ext>
              </a:extLst>
            </p:cNvPr>
            <p:cNvSpPr>
              <a:spLocks noChangeArrowheads="1"/>
            </p:cNvSpPr>
            <p:nvPr/>
          </p:nvSpPr>
          <p:spPr bwMode="auto">
            <a:xfrm>
              <a:off x="1414"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4" name="Freeform 54">
              <a:extLst>
                <a:ext uri="{FF2B5EF4-FFF2-40B4-BE49-F238E27FC236}">
                  <a16:creationId xmlns:a16="http://schemas.microsoft.com/office/drawing/2014/main" id="{C6441538-748A-43C7-A085-607C929DBF4B}"/>
                </a:ext>
              </a:extLst>
            </p:cNvPr>
            <p:cNvSpPr>
              <a:spLocks/>
            </p:cNvSpPr>
            <p:nvPr/>
          </p:nvSpPr>
          <p:spPr bwMode="auto">
            <a:xfrm>
              <a:off x="1414"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5" name="Freeform 55">
              <a:extLst>
                <a:ext uri="{FF2B5EF4-FFF2-40B4-BE49-F238E27FC236}">
                  <a16:creationId xmlns:a16="http://schemas.microsoft.com/office/drawing/2014/main" id="{E1931521-7D18-45A3-A2EC-E89CEB867788}"/>
                </a:ext>
              </a:extLst>
            </p:cNvPr>
            <p:cNvSpPr>
              <a:spLocks noEditPoints="1"/>
            </p:cNvSpPr>
            <p:nvPr/>
          </p:nvSpPr>
          <p:spPr bwMode="auto">
            <a:xfrm>
              <a:off x="1253" y="1839"/>
              <a:ext cx="232" cy="1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6" name="Freeform 56">
              <a:extLst>
                <a:ext uri="{FF2B5EF4-FFF2-40B4-BE49-F238E27FC236}">
                  <a16:creationId xmlns:a16="http://schemas.microsoft.com/office/drawing/2014/main" id="{5DAF59AF-57EA-43EE-863A-EF625B3A74F8}"/>
                </a:ext>
              </a:extLst>
            </p:cNvPr>
            <p:cNvSpPr>
              <a:spLocks/>
            </p:cNvSpPr>
            <p:nvPr/>
          </p:nvSpPr>
          <p:spPr bwMode="auto">
            <a:xfrm>
              <a:off x="1260" y="1940"/>
              <a:ext cx="206" cy="4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7" name="Freeform 57">
              <a:extLst>
                <a:ext uri="{FF2B5EF4-FFF2-40B4-BE49-F238E27FC236}">
                  <a16:creationId xmlns:a16="http://schemas.microsoft.com/office/drawing/2014/main" id="{445D7A4A-C2C3-43A0-BD57-CAC4B7D53091}"/>
                </a:ext>
              </a:extLst>
            </p:cNvPr>
            <p:cNvSpPr>
              <a:spLocks/>
            </p:cNvSpPr>
            <p:nvPr/>
          </p:nvSpPr>
          <p:spPr bwMode="auto">
            <a:xfrm>
              <a:off x="1260" y="1927"/>
              <a:ext cx="218" cy="53"/>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8" name="Freeform 58">
              <a:extLst>
                <a:ext uri="{FF2B5EF4-FFF2-40B4-BE49-F238E27FC236}">
                  <a16:creationId xmlns:a16="http://schemas.microsoft.com/office/drawing/2014/main" id="{3D42EB7E-5CE6-4E9F-90EA-6E56D11DBAA4}"/>
                </a:ext>
              </a:extLst>
            </p:cNvPr>
            <p:cNvSpPr>
              <a:spLocks/>
            </p:cNvSpPr>
            <p:nvPr/>
          </p:nvSpPr>
          <p:spPr bwMode="auto">
            <a:xfrm>
              <a:off x="2614" y="1847"/>
              <a:ext cx="39" cy="196"/>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69" name="Freeform 59">
              <a:extLst>
                <a:ext uri="{FF2B5EF4-FFF2-40B4-BE49-F238E27FC236}">
                  <a16:creationId xmlns:a16="http://schemas.microsoft.com/office/drawing/2014/main" id="{D6D23A0D-D845-4918-A996-846DD236489A}"/>
                </a:ext>
              </a:extLst>
            </p:cNvPr>
            <p:cNvSpPr>
              <a:spLocks/>
            </p:cNvSpPr>
            <p:nvPr/>
          </p:nvSpPr>
          <p:spPr bwMode="auto">
            <a:xfrm>
              <a:off x="2636" y="1847"/>
              <a:ext cx="17" cy="196"/>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0" name="Freeform 60">
              <a:extLst>
                <a:ext uri="{FF2B5EF4-FFF2-40B4-BE49-F238E27FC236}">
                  <a16:creationId xmlns:a16="http://schemas.microsoft.com/office/drawing/2014/main" id="{3A2781C5-3439-4412-AEE5-EF98F9FD814A}"/>
                </a:ext>
              </a:extLst>
            </p:cNvPr>
            <p:cNvSpPr>
              <a:spLocks/>
            </p:cNvSpPr>
            <p:nvPr/>
          </p:nvSpPr>
          <p:spPr bwMode="auto">
            <a:xfrm>
              <a:off x="2614" y="1847"/>
              <a:ext cx="16" cy="196"/>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1" name="Freeform 61">
              <a:extLst>
                <a:ext uri="{FF2B5EF4-FFF2-40B4-BE49-F238E27FC236}">
                  <a16:creationId xmlns:a16="http://schemas.microsoft.com/office/drawing/2014/main" id="{20BFB615-CFA5-400A-B562-68498981A2CA}"/>
                </a:ext>
              </a:extLst>
            </p:cNvPr>
            <p:cNvSpPr>
              <a:spLocks/>
            </p:cNvSpPr>
            <p:nvPr/>
          </p:nvSpPr>
          <p:spPr bwMode="auto">
            <a:xfrm>
              <a:off x="2158" y="1376"/>
              <a:ext cx="153" cy="151"/>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2" name="Freeform 62">
              <a:extLst>
                <a:ext uri="{FF2B5EF4-FFF2-40B4-BE49-F238E27FC236}">
                  <a16:creationId xmlns:a16="http://schemas.microsoft.com/office/drawing/2014/main" id="{BA36CD16-8895-4590-823C-B813A3147F6A}"/>
                </a:ext>
              </a:extLst>
            </p:cNvPr>
            <p:cNvSpPr>
              <a:spLocks/>
            </p:cNvSpPr>
            <p:nvPr/>
          </p:nvSpPr>
          <p:spPr bwMode="auto">
            <a:xfrm>
              <a:off x="1838" y="1057"/>
              <a:ext cx="365" cy="363"/>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3" name="Freeform 63">
              <a:extLst>
                <a:ext uri="{FF2B5EF4-FFF2-40B4-BE49-F238E27FC236}">
                  <a16:creationId xmlns:a16="http://schemas.microsoft.com/office/drawing/2014/main" id="{531B8F8D-7811-4E79-A58F-2D2726EEAC6B}"/>
                </a:ext>
              </a:extLst>
            </p:cNvPr>
            <p:cNvSpPr>
              <a:spLocks/>
            </p:cNvSpPr>
            <p:nvPr/>
          </p:nvSpPr>
          <p:spPr bwMode="auto">
            <a:xfrm>
              <a:off x="2232" y="1449"/>
              <a:ext cx="672" cy="667"/>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4" name="Freeform 64">
              <a:extLst>
                <a:ext uri="{FF2B5EF4-FFF2-40B4-BE49-F238E27FC236}">
                  <a16:creationId xmlns:a16="http://schemas.microsoft.com/office/drawing/2014/main" id="{4C4F8FAB-20F1-4785-8080-E62D54EA9EEC}"/>
                </a:ext>
              </a:extLst>
            </p:cNvPr>
            <p:cNvSpPr>
              <a:spLocks/>
            </p:cNvSpPr>
            <p:nvPr/>
          </p:nvSpPr>
          <p:spPr bwMode="auto">
            <a:xfrm>
              <a:off x="2150" y="1368"/>
              <a:ext cx="69" cy="67"/>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5" name="Freeform 65">
              <a:extLst>
                <a:ext uri="{FF2B5EF4-FFF2-40B4-BE49-F238E27FC236}">
                  <a16:creationId xmlns:a16="http://schemas.microsoft.com/office/drawing/2014/main" id="{2F1F356E-786F-41A9-BACF-F6643BC4244A}"/>
                </a:ext>
              </a:extLst>
            </p:cNvPr>
            <p:cNvSpPr>
              <a:spLocks/>
            </p:cNvSpPr>
            <p:nvPr/>
          </p:nvSpPr>
          <p:spPr bwMode="auto">
            <a:xfrm>
              <a:off x="1980" y="1199"/>
              <a:ext cx="51" cy="49"/>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6" name="Freeform 66">
              <a:extLst>
                <a:ext uri="{FF2B5EF4-FFF2-40B4-BE49-F238E27FC236}">
                  <a16:creationId xmlns:a16="http://schemas.microsoft.com/office/drawing/2014/main" id="{3C334054-8D35-40C5-99E5-74D51E658791}"/>
                </a:ext>
              </a:extLst>
            </p:cNvPr>
            <p:cNvSpPr>
              <a:spLocks/>
            </p:cNvSpPr>
            <p:nvPr/>
          </p:nvSpPr>
          <p:spPr bwMode="auto">
            <a:xfrm>
              <a:off x="2221" y="1438"/>
              <a:ext cx="97" cy="95"/>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8" name="Freeform 67">
              <a:extLst>
                <a:ext uri="{FF2B5EF4-FFF2-40B4-BE49-F238E27FC236}">
                  <a16:creationId xmlns:a16="http://schemas.microsoft.com/office/drawing/2014/main" id="{FB0990F4-3514-441D-AD71-1CBB9622F09A}"/>
                </a:ext>
              </a:extLst>
            </p:cNvPr>
            <p:cNvSpPr>
              <a:spLocks/>
            </p:cNvSpPr>
            <p:nvPr/>
          </p:nvSpPr>
          <p:spPr bwMode="auto">
            <a:xfrm>
              <a:off x="2285" y="1454"/>
              <a:ext cx="619" cy="595"/>
            </a:xfrm>
            <a:custGeom>
              <a:avLst/>
              <a:gdLst>
                <a:gd name="T0" fmla="*/ 619 w 619"/>
                <a:gd name="T1" fmla="*/ 589 h 595"/>
                <a:gd name="T2" fmla="*/ 613 w 619"/>
                <a:gd name="T3" fmla="*/ 595 h 595"/>
                <a:gd name="T4" fmla="*/ 0 w 619"/>
                <a:gd name="T5" fmla="*/ 26 h 595"/>
                <a:gd name="T6" fmla="*/ 26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6"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79" name="Freeform 68">
              <a:extLst>
                <a:ext uri="{FF2B5EF4-FFF2-40B4-BE49-F238E27FC236}">
                  <a16:creationId xmlns:a16="http://schemas.microsoft.com/office/drawing/2014/main" id="{028A4965-5A5C-408E-B0D8-ED9E0C28DC7B}"/>
                </a:ext>
              </a:extLst>
            </p:cNvPr>
            <p:cNvSpPr>
              <a:spLocks/>
            </p:cNvSpPr>
            <p:nvPr/>
          </p:nvSpPr>
          <p:spPr bwMode="auto">
            <a:xfrm>
              <a:off x="2237" y="1501"/>
              <a:ext cx="598" cy="615"/>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0" name="Freeform 69">
              <a:extLst>
                <a:ext uri="{FF2B5EF4-FFF2-40B4-BE49-F238E27FC236}">
                  <a16:creationId xmlns:a16="http://schemas.microsoft.com/office/drawing/2014/main" id="{87736329-A9A0-4ECD-B640-54DE09526980}"/>
                </a:ext>
              </a:extLst>
            </p:cNvPr>
            <p:cNvSpPr>
              <a:spLocks/>
            </p:cNvSpPr>
            <p:nvPr/>
          </p:nvSpPr>
          <p:spPr bwMode="auto">
            <a:xfrm>
              <a:off x="2503" y="2043"/>
              <a:ext cx="419" cy="59"/>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1" name="Oval 70">
              <a:extLst>
                <a:ext uri="{FF2B5EF4-FFF2-40B4-BE49-F238E27FC236}">
                  <a16:creationId xmlns:a16="http://schemas.microsoft.com/office/drawing/2014/main" id="{5E81745C-EF32-4604-B3D1-7775475DFD96}"/>
                </a:ext>
              </a:extLst>
            </p:cNvPr>
            <p:cNvSpPr>
              <a:spLocks noChangeArrowheads="1"/>
            </p:cNvSpPr>
            <p:nvPr/>
          </p:nvSpPr>
          <p:spPr bwMode="auto">
            <a:xfrm>
              <a:off x="231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2" name="Oval 71">
              <a:extLst>
                <a:ext uri="{FF2B5EF4-FFF2-40B4-BE49-F238E27FC236}">
                  <a16:creationId xmlns:a16="http://schemas.microsoft.com/office/drawing/2014/main" id="{FE67F829-803C-4E50-AAA8-24F1F52CEE97}"/>
                </a:ext>
              </a:extLst>
            </p:cNvPr>
            <p:cNvSpPr>
              <a:spLocks noChangeArrowheads="1"/>
            </p:cNvSpPr>
            <p:nvPr/>
          </p:nvSpPr>
          <p:spPr bwMode="auto">
            <a:xfrm>
              <a:off x="2553"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3" name="Oval 72">
              <a:extLst>
                <a:ext uri="{FF2B5EF4-FFF2-40B4-BE49-F238E27FC236}">
                  <a16:creationId xmlns:a16="http://schemas.microsoft.com/office/drawing/2014/main" id="{BD0886A4-5F1B-467E-ACA6-BF23443D1542}"/>
                </a:ext>
              </a:extLst>
            </p:cNvPr>
            <p:cNvSpPr>
              <a:spLocks noChangeArrowheads="1"/>
            </p:cNvSpPr>
            <p:nvPr/>
          </p:nvSpPr>
          <p:spPr bwMode="auto">
            <a:xfrm>
              <a:off x="2736"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4" name="Freeform 73">
              <a:extLst>
                <a:ext uri="{FF2B5EF4-FFF2-40B4-BE49-F238E27FC236}">
                  <a16:creationId xmlns:a16="http://schemas.microsoft.com/office/drawing/2014/main" id="{E6A40E47-59B7-4075-A092-DBC642544F89}"/>
                </a:ext>
              </a:extLst>
            </p:cNvPr>
            <p:cNvSpPr>
              <a:spLocks/>
            </p:cNvSpPr>
            <p:nvPr/>
          </p:nvSpPr>
          <p:spPr bwMode="auto">
            <a:xfrm>
              <a:off x="2226" y="1924"/>
              <a:ext cx="215" cy="25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5" name="Freeform 74">
              <a:extLst>
                <a:ext uri="{FF2B5EF4-FFF2-40B4-BE49-F238E27FC236}">
                  <a16:creationId xmlns:a16="http://schemas.microsoft.com/office/drawing/2014/main" id="{654F8CA3-0D99-4FA6-B7D1-FEEC2AD03585}"/>
                </a:ext>
              </a:extLst>
            </p:cNvPr>
            <p:cNvSpPr>
              <a:spLocks/>
            </p:cNvSpPr>
            <p:nvPr/>
          </p:nvSpPr>
          <p:spPr bwMode="auto">
            <a:xfrm>
              <a:off x="2573" y="2102"/>
              <a:ext cx="2"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6" name="Freeform 75">
              <a:extLst>
                <a:ext uri="{FF2B5EF4-FFF2-40B4-BE49-F238E27FC236}">
                  <a16:creationId xmlns:a16="http://schemas.microsoft.com/office/drawing/2014/main" id="{19AFF587-9629-4929-8D77-E7D1EF6153C3}"/>
                </a:ext>
              </a:extLst>
            </p:cNvPr>
            <p:cNvSpPr>
              <a:spLocks/>
            </p:cNvSpPr>
            <p:nvPr/>
          </p:nvSpPr>
          <p:spPr bwMode="auto">
            <a:xfrm>
              <a:off x="2438" y="2102"/>
              <a:ext cx="2"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7" name="Freeform 76">
              <a:extLst>
                <a:ext uri="{FF2B5EF4-FFF2-40B4-BE49-F238E27FC236}">
                  <a16:creationId xmlns:a16="http://schemas.microsoft.com/office/drawing/2014/main" id="{0F8682EC-2B91-44D2-81CC-7BB4BD5D42CC}"/>
                </a:ext>
              </a:extLst>
            </p:cNvPr>
            <p:cNvSpPr>
              <a:spLocks/>
            </p:cNvSpPr>
            <p:nvPr/>
          </p:nvSpPr>
          <p:spPr bwMode="auto">
            <a:xfrm>
              <a:off x="2226" y="1924"/>
              <a:ext cx="80" cy="25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8" name="Rectangle 77">
              <a:extLst>
                <a:ext uri="{FF2B5EF4-FFF2-40B4-BE49-F238E27FC236}">
                  <a16:creationId xmlns:a16="http://schemas.microsoft.com/office/drawing/2014/main" id="{9658E4BA-6686-49AB-98C6-3EB7007B77A0}"/>
                </a:ext>
              </a:extLst>
            </p:cNvPr>
            <p:cNvSpPr>
              <a:spLocks noChangeArrowheads="1"/>
            </p:cNvSpPr>
            <p:nvPr/>
          </p:nvSpPr>
          <p:spPr bwMode="auto">
            <a:xfrm>
              <a:off x="1847" y="1097"/>
              <a:ext cx="14" cy="4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89" name="Freeform 78">
              <a:extLst>
                <a:ext uri="{FF2B5EF4-FFF2-40B4-BE49-F238E27FC236}">
                  <a16:creationId xmlns:a16="http://schemas.microsoft.com/office/drawing/2014/main" id="{BE8E578E-33C8-401B-BE7A-C22ACDD3C54A}"/>
                </a:ext>
              </a:extLst>
            </p:cNvPr>
            <p:cNvSpPr>
              <a:spLocks/>
            </p:cNvSpPr>
            <p:nvPr/>
          </p:nvSpPr>
          <p:spPr bwMode="auto">
            <a:xfrm>
              <a:off x="2363" y="1924"/>
              <a:ext cx="571" cy="25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0" name="Freeform 79">
              <a:extLst>
                <a:ext uri="{FF2B5EF4-FFF2-40B4-BE49-F238E27FC236}">
                  <a16:creationId xmlns:a16="http://schemas.microsoft.com/office/drawing/2014/main" id="{A48A804C-D1D3-44A3-871C-A1BEACA96DB5}"/>
                </a:ext>
              </a:extLst>
            </p:cNvPr>
            <p:cNvSpPr>
              <a:spLocks/>
            </p:cNvSpPr>
            <p:nvPr/>
          </p:nvSpPr>
          <p:spPr bwMode="auto">
            <a:xfrm>
              <a:off x="2363" y="1924"/>
              <a:ext cx="189" cy="25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1" name="Freeform 80">
              <a:extLst>
                <a:ext uri="{FF2B5EF4-FFF2-40B4-BE49-F238E27FC236}">
                  <a16:creationId xmlns:a16="http://schemas.microsoft.com/office/drawing/2014/main" id="{8697F989-B600-4006-8642-36A906110D07}"/>
                </a:ext>
              </a:extLst>
            </p:cNvPr>
            <p:cNvSpPr>
              <a:spLocks/>
            </p:cNvSpPr>
            <p:nvPr/>
          </p:nvSpPr>
          <p:spPr bwMode="auto">
            <a:xfrm>
              <a:off x="2376" y="216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2" name="Freeform 81">
              <a:extLst>
                <a:ext uri="{FF2B5EF4-FFF2-40B4-BE49-F238E27FC236}">
                  <a16:creationId xmlns:a16="http://schemas.microsoft.com/office/drawing/2014/main" id="{9704A8BE-5D74-4581-8F0A-BCA362838779}"/>
                </a:ext>
              </a:extLst>
            </p:cNvPr>
            <p:cNvSpPr>
              <a:spLocks/>
            </p:cNvSpPr>
            <p:nvPr/>
          </p:nvSpPr>
          <p:spPr bwMode="auto">
            <a:xfrm>
              <a:off x="2376" y="217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3" name="Freeform 82">
              <a:extLst>
                <a:ext uri="{FF2B5EF4-FFF2-40B4-BE49-F238E27FC236}">
                  <a16:creationId xmlns:a16="http://schemas.microsoft.com/office/drawing/2014/main" id="{F2CE9E9F-0E90-47F3-A04A-6ECBCAC24477}"/>
                </a:ext>
              </a:extLst>
            </p:cNvPr>
            <p:cNvSpPr>
              <a:spLocks/>
            </p:cNvSpPr>
            <p:nvPr/>
          </p:nvSpPr>
          <p:spPr bwMode="auto">
            <a:xfrm>
              <a:off x="2376" y="21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4" name="Freeform 83">
              <a:extLst>
                <a:ext uri="{FF2B5EF4-FFF2-40B4-BE49-F238E27FC236}">
                  <a16:creationId xmlns:a16="http://schemas.microsoft.com/office/drawing/2014/main" id="{F77ACC6F-51A2-4EE5-871A-8EDD60DDA7CE}"/>
                </a:ext>
              </a:extLst>
            </p:cNvPr>
            <p:cNvSpPr>
              <a:spLocks/>
            </p:cNvSpPr>
            <p:nvPr/>
          </p:nvSpPr>
          <p:spPr bwMode="auto">
            <a:xfrm>
              <a:off x="2388" y="2102"/>
              <a:ext cx="546" cy="78"/>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5" name="Freeform 84">
              <a:extLst>
                <a:ext uri="{FF2B5EF4-FFF2-40B4-BE49-F238E27FC236}">
                  <a16:creationId xmlns:a16="http://schemas.microsoft.com/office/drawing/2014/main" id="{352E4993-E4DA-42A5-94FD-75A6FA2167C5}"/>
                </a:ext>
              </a:extLst>
            </p:cNvPr>
            <p:cNvSpPr>
              <a:spLocks/>
            </p:cNvSpPr>
            <p:nvPr/>
          </p:nvSpPr>
          <p:spPr bwMode="auto">
            <a:xfrm>
              <a:off x="2400" y="1952"/>
              <a:ext cx="128" cy="15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6" name="Freeform 85">
              <a:extLst>
                <a:ext uri="{FF2B5EF4-FFF2-40B4-BE49-F238E27FC236}">
                  <a16:creationId xmlns:a16="http://schemas.microsoft.com/office/drawing/2014/main" id="{0DDA0376-104E-4F31-8462-9081B2DAE6E8}"/>
                </a:ext>
              </a:extLst>
            </p:cNvPr>
            <p:cNvSpPr>
              <a:spLocks/>
            </p:cNvSpPr>
            <p:nvPr/>
          </p:nvSpPr>
          <p:spPr bwMode="auto">
            <a:xfrm>
              <a:off x="2400" y="1952"/>
              <a:ext cx="128" cy="15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7" name="Oval 86">
              <a:extLst>
                <a:ext uri="{FF2B5EF4-FFF2-40B4-BE49-F238E27FC236}">
                  <a16:creationId xmlns:a16="http://schemas.microsoft.com/office/drawing/2014/main" id="{48EB23B8-83A9-48BC-9EEA-15C7CD80489F}"/>
                </a:ext>
              </a:extLst>
            </p:cNvPr>
            <p:cNvSpPr>
              <a:spLocks noChangeArrowheads="1"/>
            </p:cNvSpPr>
            <p:nvPr/>
          </p:nvSpPr>
          <p:spPr bwMode="auto">
            <a:xfrm>
              <a:off x="2404" y="2120"/>
              <a:ext cx="119"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8" name="Oval 87">
              <a:extLst>
                <a:ext uri="{FF2B5EF4-FFF2-40B4-BE49-F238E27FC236}">
                  <a16:creationId xmlns:a16="http://schemas.microsoft.com/office/drawing/2014/main" id="{2D903249-2856-4C64-A231-BF95C5E51D37}"/>
                </a:ext>
              </a:extLst>
            </p:cNvPr>
            <p:cNvSpPr>
              <a:spLocks noChangeArrowheads="1"/>
            </p:cNvSpPr>
            <p:nvPr/>
          </p:nvSpPr>
          <p:spPr bwMode="auto">
            <a:xfrm>
              <a:off x="2432" y="2147"/>
              <a:ext cx="63"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599" name="Oval 88">
              <a:extLst>
                <a:ext uri="{FF2B5EF4-FFF2-40B4-BE49-F238E27FC236}">
                  <a16:creationId xmlns:a16="http://schemas.microsoft.com/office/drawing/2014/main" id="{A7FD1AFD-6373-4ABB-A129-C6947A9B7010}"/>
                </a:ext>
              </a:extLst>
            </p:cNvPr>
            <p:cNvSpPr>
              <a:spLocks noChangeArrowheads="1"/>
            </p:cNvSpPr>
            <p:nvPr/>
          </p:nvSpPr>
          <p:spPr bwMode="auto">
            <a:xfrm>
              <a:off x="277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0" name="Oval 89">
              <a:extLst>
                <a:ext uri="{FF2B5EF4-FFF2-40B4-BE49-F238E27FC236}">
                  <a16:creationId xmlns:a16="http://schemas.microsoft.com/office/drawing/2014/main" id="{07602A7C-C440-4DE2-A510-4D50BACA334D}"/>
                </a:ext>
              </a:extLst>
            </p:cNvPr>
            <p:cNvSpPr>
              <a:spLocks noChangeArrowheads="1"/>
            </p:cNvSpPr>
            <p:nvPr/>
          </p:nvSpPr>
          <p:spPr bwMode="auto">
            <a:xfrm>
              <a:off x="2644"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1" name="Freeform 90">
              <a:extLst>
                <a:ext uri="{FF2B5EF4-FFF2-40B4-BE49-F238E27FC236}">
                  <a16:creationId xmlns:a16="http://schemas.microsoft.com/office/drawing/2014/main" id="{83035263-2AF8-4607-8AF2-DE601FEAC572}"/>
                </a:ext>
              </a:extLst>
            </p:cNvPr>
            <p:cNvSpPr>
              <a:spLocks/>
            </p:cNvSpPr>
            <p:nvPr/>
          </p:nvSpPr>
          <p:spPr bwMode="auto">
            <a:xfrm>
              <a:off x="2432" y="2157"/>
              <a:ext cx="54" cy="55"/>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2" name="Freeform 91">
              <a:extLst>
                <a:ext uri="{FF2B5EF4-FFF2-40B4-BE49-F238E27FC236}">
                  <a16:creationId xmlns:a16="http://schemas.microsoft.com/office/drawing/2014/main" id="{CD2CEF27-64C5-4276-9464-96B94C92F709}"/>
                </a:ext>
              </a:extLst>
            </p:cNvPr>
            <p:cNvSpPr>
              <a:spLocks/>
            </p:cNvSpPr>
            <p:nvPr/>
          </p:nvSpPr>
          <p:spPr bwMode="auto">
            <a:xfrm>
              <a:off x="2267" y="2124"/>
              <a:ext cx="76" cy="10"/>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3" name="Freeform 92">
              <a:extLst>
                <a:ext uri="{FF2B5EF4-FFF2-40B4-BE49-F238E27FC236}">
                  <a16:creationId xmlns:a16="http://schemas.microsoft.com/office/drawing/2014/main" id="{1A300CE3-C8EB-4DD7-8F81-99B1FB8FBC5B}"/>
                </a:ext>
              </a:extLst>
            </p:cNvPr>
            <p:cNvSpPr>
              <a:spLocks/>
            </p:cNvSpPr>
            <p:nvPr/>
          </p:nvSpPr>
          <p:spPr bwMode="auto">
            <a:xfrm>
              <a:off x="2267" y="2147"/>
              <a:ext cx="76" cy="11"/>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4" name="Freeform 93">
              <a:extLst>
                <a:ext uri="{FF2B5EF4-FFF2-40B4-BE49-F238E27FC236}">
                  <a16:creationId xmlns:a16="http://schemas.microsoft.com/office/drawing/2014/main" id="{8220F3D9-8CE9-4FED-A340-3FB435D1FCA8}"/>
                </a:ext>
              </a:extLst>
            </p:cNvPr>
            <p:cNvSpPr>
              <a:spLocks/>
            </p:cNvSpPr>
            <p:nvPr/>
          </p:nvSpPr>
          <p:spPr bwMode="auto">
            <a:xfrm>
              <a:off x="2247" y="1952"/>
              <a:ext cx="143" cy="15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5" name="Freeform 94">
              <a:extLst>
                <a:ext uri="{FF2B5EF4-FFF2-40B4-BE49-F238E27FC236}">
                  <a16:creationId xmlns:a16="http://schemas.microsoft.com/office/drawing/2014/main" id="{AAAFF239-7701-4A7D-8948-57B2AC85E97D}"/>
                </a:ext>
              </a:extLst>
            </p:cNvPr>
            <p:cNvSpPr>
              <a:spLocks/>
            </p:cNvSpPr>
            <p:nvPr/>
          </p:nvSpPr>
          <p:spPr bwMode="auto">
            <a:xfrm>
              <a:off x="2247" y="1952"/>
              <a:ext cx="117" cy="15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6" name="Freeform 95">
              <a:extLst>
                <a:ext uri="{FF2B5EF4-FFF2-40B4-BE49-F238E27FC236}">
                  <a16:creationId xmlns:a16="http://schemas.microsoft.com/office/drawing/2014/main" id="{22E4BCD0-68AA-425E-B322-62483724B346}"/>
                </a:ext>
              </a:extLst>
            </p:cNvPr>
            <p:cNvSpPr>
              <a:spLocks noEditPoints="1"/>
            </p:cNvSpPr>
            <p:nvPr/>
          </p:nvSpPr>
          <p:spPr bwMode="auto">
            <a:xfrm>
              <a:off x="1647" y="1580"/>
              <a:ext cx="177" cy="176"/>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7" name="Freeform 96">
              <a:extLst>
                <a:ext uri="{FF2B5EF4-FFF2-40B4-BE49-F238E27FC236}">
                  <a16:creationId xmlns:a16="http://schemas.microsoft.com/office/drawing/2014/main" id="{095542C8-5472-4A73-B3CE-B292D1090909}"/>
                </a:ext>
              </a:extLst>
            </p:cNvPr>
            <p:cNvSpPr>
              <a:spLocks noEditPoints="1"/>
            </p:cNvSpPr>
            <p:nvPr/>
          </p:nvSpPr>
          <p:spPr bwMode="auto">
            <a:xfrm>
              <a:off x="1554" y="1723"/>
              <a:ext cx="160" cy="16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8" name="Freeform 97">
              <a:extLst>
                <a:ext uri="{FF2B5EF4-FFF2-40B4-BE49-F238E27FC236}">
                  <a16:creationId xmlns:a16="http://schemas.microsoft.com/office/drawing/2014/main" id="{E86DBF74-E3D1-439A-B690-AEBE6F9E128D}"/>
                </a:ext>
              </a:extLst>
            </p:cNvPr>
            <p:cNvSpPr>
              <a:spLocks noEditPoints="1"/>
            </p:cNvSpPr>
            <p:nvPr/>
          </p:nvSpPr>
          <p:spPr bwMode="auto">
            <a:xfrm>
              <a:off x="1778" y="1677"/>
              <a:ext cx="226" cy="224"/>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09" name="Freeform 98">
              <a:extLst>
                <a:ext uri="{FF2B5EF4-FFF2-40B4-BE49-F238E27FC236}">
                  <a16:creationId xmlns:a16="http://schemas.microsoft.com/office/drawing/2014/main" id="{D9F24753-7122-44EF-A034-C98E3D4EF9C4}"/>
                </a:ext>
              </a:extLst>
            </p:cNvPr>
            <p:cNvSpPr>
              <a:spLocks noEditPoints="1"/>
            </p:cNvSpPr>
            <p:nvPr/>
          </p:nvSpPr>
          <p:spPr bwMode="auto">
            <a:xfrm>
              <a:off x="2001" y="1682"/>
              <a:ext cx="143" cy="144"/>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0" name="Freeform 99">
              <a:extLst>
                <a:ext uri="{FF2B5EF4-FFF2-40B4-BE49-F238E27FC236}">
                  <a16:creationId xmlns:a16="http://schemas.microsoft.com/office/drawing/2014/main" id="{B5CAD8AD-461E-432C-ACA1-AD2E90ECCFC2}"/>
                </a:ext>
              </a:extLst>
            </p:cNvPr>
            <p:cNvSpPr>
              <a:spLocks/>
            </p:cNvSpPr>
            <p:nvPr/>
          </p:nvSpPr>
          <p:spPr bwMode="auto">
            <a:xfrm>
              <a:off x="1524" y="1839"/>
              <a:ext cx="652" cy="133"/>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1" name="Freeform 100">
              <a:extLst>
                <a:ext uri="{FF2B5EF4-FFF2-40B4-BE49-F238E27FC236}">
                  <a16:creationId xmlns:a16="http://schemas.microsoft.com/office/drawing/2014/main" id="{18BF9F4E-915C-4523-8F8D-D7CA8671EA1E}"/>
                </a:ext>
              </a:extLst>
            </p:cNvPr>
            <p:cNvSpPr>
              <a:spLocks/>
            </p:cNvSpPr>
            <p:nvPr/>
          </p:nvSpPr>
          <p:spPr bwMode="auto">
            <a:xfrm>
              <a:off x="1549" y="1839"/>
              <a:ext cx="627" cy="133"/>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2" name="Freeform 101">
              <a:extLst>
                <a:ext uri="{FF2B5EF4-FFF2-40B4-BE49-F238E27FC236}">
                  <a16:creationId xmlns:a16="http://schemas.microsoft.com/office/drawing/2014/main" id="{598943CA-35F0-4220-A947-5068203F4AF1}"/>
                </a:ext>
              </a:extLst>
            </p:cNvPr>
            <p:cNvSpPr>
              <a:spLocks/>
            </p:cNvSpPr>
            <p:nvPr/>
          </p:nvSpPr>
          <p:spPr bwMode="auto">
            <a:xfrm>
              <a:off x="1526" y="1390"/>
              <a:ext cx="648" cy="23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3" name="Freeform 102">
              <a:extLst>
                <a:ext uri="{FF2B5EF4-FFF2-40B4-BE49-F238E27FC236}">
                  <a16:creationId xmlns:a16="http://schemas.microsoft.com/office/drawing/2014/main" id="{2E171E5A-B6C4-4BD1-A7EA-A60B56E52BEA}"/>
                </a:ext>
              </a:extLst>
            </p:cNvPr>
            <p:cNvSpPr>
              <a:spLocks/>
            </p:cNvSpPr>
            <p:nvPr/>
          </p:nvSpPr>
          <p:spPr bwMode="auto">
            <a:xfrm>
              <a:off x="1654" y="1390"/>
              <a:ext cx="520" cy="23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4" name="Oval 103">
              <a:extLst>
                <a:ext uri="{FF2B5EF4-FFF2-40B4-BE49-F238E27FC236}">
                  <a16:creationId xmlns:a16="http://schemas.microsoft.com/office/drawing/2014/main" id="{1B2535BF-B679-40BA-A77B-936D592A595A}"/>
                </a:ext>
              </a:extLst>
            </p:cNvPr>
            <p:cNvSpPr>
              <a:spLocks noChangeArrowheads="1"/>
            </p:cNvSpPr>
            <p:nvPr/>
          </p:nvSpPr>
          <p:spPr bwMode="auto">
            <a:xfrm>
              <a:off x="2799" y="2147"/>
              <a:ext cx="65"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5" name="Oval 104">
              <a:extLst>
                <a:ext uri="{FF2B5EF4-FFF2-40B4-BE49-F238E27FC236}">
                  <a16:creationId xmlns:a16="http://schemas.microsoft.com/office/drawing/2014/main" id="{B5A00ADC-5717-4255-BD20-E4C0E5897056}"/>
                </a:ext>
              </a:extLst>
            </p:cNvPr>
            <p:cNvSpPr>
              <a:spLocks noChangeArrowheads="1"/>
            </p:cNvSpPr>
            <p:nvPr/>
          </p:nvSpPr>
          <p:spPr bwMode="auto">
            <a:xfrm>
              <a:off x="2672" y="2147"/>
              <a:ext cx="64"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6" name="Freeform 105">
              <a:extLst>
                <a:ext uri="{FF2B5EF4-FFF2-40B4-BE49-F238E27FC236}">
                  <a16:creationId xmlns:a16="http://schemas.microsoft.com/office/drawing/2014/main" id="{81F7685D-CFDE-4917-AA3C-8CBDB04044E9}"/>
                </a:ext>
              </a:extLst>
            </p:cNvPr>
            <p:cNvSpPr>
              <a:spLocks/>
            </p:cNvSpPr>
            <p:nvPr/>
          </p:nvSpPr>
          <p:spPr bwMode="auto">
            <a:xfrm>
              <a:off x="2672" y="2157"/>
              <a:ext cx="54" cy="55"/>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617" name="Freeform 106">
              <a:extLst>
                <a:ext uri="{FF2B5EF4-FFF2-40B4-BE49-F238E27FC236}">
                  <a16:creationId xmlns:a16="http://schemas.microsoft.com/office/drawing/2014/main" id="{1C2F2F41-63A6-4F99-9029-A2A9D76F4DA2}"/>
                </a:ext>
              </a:extLst>
            </p:cNvPr>
            <p:cNvSpPr>
              <a:spLocks/>
            </p:cNvSpPr>
            <p:nvPr/>
          </p:nvSpPr>
          <p:spPr bwMode="auto">
            <a:xfrm>
              <a:off x="2799" y="2157"/>
              <a:ext cx="55" cy="55"/>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grpSp>
      <p:sp>
        <p:nvSpPr>
          <p:cNvPr id="635" name="TextBox 634">
            <a:extLst>
              <a:ext uri="{FF2B5EF4-FFF2-40B4-BE49-F238E27FC236}">
                <a16:creationId xmlns:a16="http://schemas.microsoft.com/office/drawing/2014/main" id="{E90D8968-4E25-411E-8FB2-3A8537769A1C}"/>
              </a:ext>
            </a:extLst>
          </p:cNvPr>
          <p:cNvSpPr txBox="1"/>
          <p:nvPr/>
        </p:nvSpPr>
        <p:spPr>
          <a:xfrm>
            <a:off x="7050565" y="1809084"/>
            <a:ext cx="5091695" cy="1243448"/>
          </a:xfrm>
          <a:prstGeom prst="rect">
            <a:avLst/>
          </a:prstGeom>
          <a:noFill/>
        </p:spPr>
        <p:txBody>
          <a:bodyPr wrap="square" lIns="179259" tIns="0" bIns="0" rtlCol="0" anchor="ctr" anchorCtr="0">
            <a:noAutofit/>
          </a:bodyPr>
          <a:lstStyle/>
          <a:p>
            <a:pPr algn="ctr" defTabSz="896214">
              <a:defRPr/>
            </a:pPr>
            <a:r>
              <a:rPr lang="en-US" sz="1568" i="1" dirty="0">
                <a:solidFill>
                  <a:srgbClr val="505050"/>
                </a:solidFill>
                <a:latin typeface="Segoe UI" panose="020B0502040204020203" pitchFamily="34" charset="0"/>
                <a:ea typeface="Segoe UI" panose="020B0502040204020203" pitchFamily="34" charset="0"/>
                <a:cs typeface="Segoe UI" panose="020B0502040204020203" pitchFamily="34" charset="0"/>
              </a:rPr>
              <a:t>Why Microsoft Azure</a:t>
            </a:r>
          </a:p>
        </p:txBody>
      </p:sp>
      <p:sp>
        <p:nvSpPr>
          <p:cNvPr id="636" name="TextBox 635">
            <a:extLst>
              <a:ext uri="{FF2B5EF4-FFF2-40B4-BE49-F238E27FC236}">
                <a16:creationId xmlns:a16="http://schemas.microsoft.com/office/drawing/2014/main" id="{9A94154D-4B45-4E0D-ADF0-B941AC60C442}"/>
              </a:ext>
            </a:extLst>
          </p:cNvPr>
          <p:cNvSpPr txBox="1"/>
          <p:nvPr/>
        </p:nvSpPr>
        <p:spPr>
          <a:xfrm>
            <a:off x="6987841" y="2430808"/>
            <a:ext cx="5104678" cy="1350303"/>
          </a:xfrm>
          <a:prstGeom prst="rect">
            <a:avLst/>
          </a:prstGeom>
          <a:noFill/>
        </p:spPr>
        <p:txBody>
          <a:bodyPr wrap="square" lIns="179259" tIns="0" bIns="0" rtlCol="0" anchor="ctr" anchorCtr="0">
            <a:noAutofit/>
          </a:bodyPr>
          <a:lstStyle/>
          <a:p>
            <a:pPr marL="106749" algn="ctr" defTabSz="895751" fontAlgn="base">
              <a:spcBef>
                <a:spcPts val="288"/>
              </a:spcBef>
              <a:spcAft>
                <a:spcPts val="480"/>
              </a:spcAft>
              <a:defRPr/>
            </a:pPr>
            <a:r>
              <a:rPr lang="en-US" sz="1568" i="1" spc="20" dirty="0">
                <a:solidFill>
                  <a:srgbClr val="505050"/>
                </a:solidFill>
                <a:latin typeface="Segoe UI" panose="020B0502040204020203" pitchFamily="34" charset="0"/>
                <a:cs typeface="Segoe UI" panose="020B0502040204020203" pitchFamily="34" charset="0"/>
              </a:rPr>
              <a:t>The assessment process</a:t>
            </a:r>
            <a:endParaRPr lang="en-US" sz="1568" i="1" spc="20" dirty="0">
              <a:solidFill>
                <a:srgbClr val="3C3C3C">
                  <a:lumMod val="50000"/>
                </a:srgbClr>
              </a:solidFill>
              <a:latin typeface="Segoe UI" panose="020B0502040204020203" pitchFamily="34" charset="0"/>
              <a:cs typeface="Segoe UI" panose="020B0502040204020203" pitchFamily="34" charset="0"/>
            </a:endParaRPr>
          </a:p>
        </p:txBody>
      </p:sp>
      <p:sp>
        <p:nvSpPr>
          <p:cNvPr id="637" name="Rectangle 636">
            <a:extLst>
              <a:ext uri="{FF2B5EF4-FFF2-40B4-BE49-F238E27FC236}">
                <a16:creationId xmlns:a16="http://schemas.microsoft.com/office/drawing/2014/main" id="{3CBC4CFA-4E84-4FF2-984C-5290E9BA8139}"/>
              </a:ext>
            </a:extLst>
          </p:cNvPr>
          <p:cNvSpPr/>
          <p:nvPr/>
        </p:nvSpPr>
        <p:spPr bwMode="auto">
          <a:xfrm>
            <a:off x="7166190" y="2755595"/>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Rectangle 637">
            <a:extLst>
              <a:ext uri="{FF2B5EF4-FFF2-40B4-BE49-F238E27FC236}">
                <a16:creationId xmlns:a16="http://schemas.microsoft.com/office/drawing/2014/main" id="{9DECB2C6-7D8D-47DD-855C-99419A82C9FB}"/>
              </a:ext>
            </a:extLst>
          </p:cNvPr>
          <p:cNvSpPr/>
          <p:nvPr/>
        </p:nvSpPr>
        <p:spPr bwMode="auto">
          <a:xfrm>
            <a:off x="7131991" y="2134349"/>
            <a:ext cx="4719478"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TextBox 638">
            <a:extLst>
              <a:ext uri="{FF2B5EF4-FFF2-40B4-BE49-F238E27FC236}">
                <a16:creationId xmlns:a16="http://schemas.microsoft.com/office/drawing/2014/main" id="{45B8E89A-9FAA-4D32-831F-BB3E10AADB70}"/>
              </a:ext>
            </a:extLst>
          </p:cNvPr>
          <p:cNvSpPr txBox="1"/>
          <p:nvPr/>
        </p:nvSpPr>
        <p:spPr>
          <a:xfrm>
            <a:off x="7076548" y="442669"/>
            <a:ext cx="4940898" cy="621968"/>
          </a:xfrm>
          <a:prstGeom prst="rect">
            <a:avLst/>
          </a:prstGeom>
          <a:noFill/>
        </p:spPr>
        <p:txBody>
          <a:bodyPr wrap="square" lIns="179259" tIns="143407" rIns="179259" bIns="143407" rtlCol="0">
            <a:spAutoFit/>
          </a:bodyPr>
          <a:lstStyle/>
          <a:p>
            <a:pPr algn="ctr" defTabSz="913785">
              <a:lnSpc>
                <a:spcPct val="90000"/>
              </a:lnSpc>
              <a:defRPr/>
            </a:pPr>
            <a:r>
              <a:rPr lang="en-US" sz="2353" kern="0" spc="20" dirty="0">
                <a:solidFill>
                  <a:srgbClr val="3C3C3C"/>
                </a:solidFill>
                <a:latin typeface="Segoe UI"/>
                <a:cs typeface="Segoe UI Semilight" panose="020B0402040204020203" pitchFamily="34" charset="0"/>
              </a:rPr>
              <a:t>Agenda</a:t>
            </a:r>
          </a:p>
        </p:txBody>
      </p:sp>
      <p:sp>
        <p:nvSpPr>
          <p:cNvPr id="640" name="TextBox 639">
            <a:extLst>
              <a:ext uri="{FF2B5EF4-FFF2-40B4-BE49-F238E27FC236}">
                <a16:creationId xmlns:a16="http://schemas.microsoft.com/office/drawing/2014/main" id="{00D1E30C-69F8-4656-BC77-A1243D7B90B3}"/>
              </a:ext>
            </a:extLst>
          </p:cNvPr>
          <p:cNvSpPr txBox="1"/>
          <p:nvPr/>
        </p:nvSpPr>
        <p:spPr>
          <a:xfrm>
            <a:off x="7013812" y="1412146"/>
            <a:ext cx="4837657" cy="723965"/>
          </a:xfrm>
          <a:prstGeom prst="rect">
            <a:avLst/>
          </a:prstGeom>
          <a:noFill/>
        </p:spPr>
        <p:txBody>
          <a:bodyPr wrap="square" lIns="179259" tIns="143407" rIns="179259" bIns="143407" rtlCol="0">
            <a:spAutoFit/>
          </a:bodyPr>
          <a:lstStyle/>
          <a:p>
            <a:pPr marL="106749" algn="ctr" defTabSz="895751" fontAlgn="base">
              <a:lnSpc>
                <a:spcPct val="90000"/>
              </a:lnSpc>
              <a:spcBef>
                <a:spcPts val="288"/>
              </a:spcBef>
              <a:spcAft>
                <a:spcPts val="480"/>
              </a:spcAft>
              <a:defRPr/>
            </a:pPr>
            <a:br>
              <a:rPr lang="en-US" sz="1568" i="1" dirty="0">
                <a:solidFill>
                  <a:srgbClr val="505050"/>
                </a:solidFill>
                <a:latin typeface="Segoe UI" panose="020B0502040204020203" pitchFamily="34" charset="0"/>
                <a:ea typeface="Segoe UI" panose="020B0502040204020203" pitchFamily="34" charset="0"/>
                <a:cs typeface="Segoe UI" panose="020B0502040204020203" pitchFamily="34" charset="0"/>
              </a:rPr>
            </a:br>
            <a:r>
              <a:rPr lang="en-US" sz="1568" i="1" dirty="0">
                <a:solidFill>
                  <a:srgbClr val="505050"/>
                </a:solidFill>
                <a:latin typeface="Segoe UI" panose="020B0502040204020203" pitchFamily="34" charset="0"/>
                <a:ea typeface="Segoe UI" panose="020B0502040204020203" pitchFamily="34" charset="0"/>
                <a:cs typeface="Segoe UI" panose="020B0502040204020203" pitchFamily="34" charset="0"/>
              </a:rPr>
              <a:t>Your datacenter cloud readiness assessment</a:t>
            </a:r>
          </a:p>
        </p:txBody>
      </p:sp>
      <p:sp>
        <p:nvSpPr>
          <p:cNvPr id="641" name="Rectangle 640">
            <a:extLst>
              <a:ext uri="{FF2B5EF4-FFF2-40B4-BE49-F238E27FC236}">
                <a16:creationId xmlns:a16="http://schemas.microsoft.com/office/drawing/2014/main" id="{B378253B-6DF2-4C8B-AE14-8ABD3B90568B}"/>
              </a:ext>
            </a:extLst>
          </p:cNvPr>
          <p:cNvSpPr/>
          <p:nvPr/>
        </p:nvSpPr>
        <p:spPr bwMode="auto">
          <a:xfrm>
            <a:off x="7133042" y="3469571"/>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587B690-6A0D-4D19-A0A6-991DA87DBBF0}"/>
              </a:ext>
            </a:extLst>
          </p:cNvPr>
          <p:cNvGrpSpPr/>
          <p:nvPr/>
        </p:nvGrpSpPr>
        <p:grpSpPr>
          <a:xfrm>
            <a:off x="6028371" y="5449189"/>
            <a:ext cx="855393" cy="1403947"/>
            <a:chOff x="6342928" y="5107622"/>
            <a:chExt cx="678869" cy="2187263"/>
          </a:xfrm>
        </p:grpSpPr>
        <p:sp>
          <p:nvSpPr>
            <p:cNvPr id="643" name="Rectangle 117">
              <a:extLst>
                <a:ext uri="{FF2B5EF4-FFF2-40B4-BE49-F238E27FC236}">
                  <a16:creationId xmlns:a16="http://schemas.microsoft.com/office/drawing/2014/main" id="{6B4A2305-3DB4-4531-B592-F4B9966118E6}"/>
                </a:ext>
              </a:extLst>
            </p:cNvPr>
            <p:cNvSpPr>
              <a:spLocks noChangeArrowheads="1"/>
            </p:cNvSpPr>
            <p:nvPr/>
          </p:nvSpPr>
          <p:spPr bwMode="auto">
            <a:xfrm>
              <a:off x="6342928" y="5107623"/>
              <a:ext cx="678869" cy="2187262"/>
            </a:xfrm>
            <a:prstGeom prst="rect">
              <a:avLst/>
            </a:prstGeom>
            <a:solidFill>
              <a:srgbClr val="045BA6"/>
            </a:solidFill>
            <a:ln>
              <a:noFill/>
            </a:ln>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nvGrpSpPr>
            <p:cNvPr id="644" name="Group 643">
              <a:extLst>
                <a:ext uri="{FF2B5EF4-FFF2-40B4-BE49-F238E27FC236}">
                  <a16:creationId xmlns:a16="http://schemas.microsoft.com/office/drawing/2014/main" id="{D3805300-DAB2-4ECE-B065-E828862A904D}"/>
                </a:ext>
              </a:extLst>
            </p:cNvPr>
            <p:cNvGrpSpPr/>
            <p:nvPr/>
          </p:nvGrpSpPr>
          <p:grpSpPr>
            <a:xfrm>
              <a:off x="6464944" y="5107622"/>
              <a:ext cx="454472" cy="2187263"/>
              <a:chOff x="8546306" y="746197"/>
              <a:chExt cx="424695" cy="2545519"/>
            </a:xfrm>
          </p:grpSpPr>
          <p:sp>
            <p:nvSpPr>
              <p:cNvPr id="645" name="Line 160">
                <a:extLst>
                  <a:ext uri="{FF2B5EF4-FFF2-40B4-BE49-F238E27FC236}">
                    <a16:creationId xmlns:a16="http://schemas.microsoft.com/office/drawing/2014/main" id="{FAD33444-FC2D-4A1B-A31E-4C6C0AC2604E}"/>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6" name="Line 161">
                <a:extLst>
                  <a:ext uri="{FF2B5EF4-FFF2-40B4-BE49-F238E27FC236}">
                    <a16:creationId xmlns:a16="http://schemas.microsoft.com/office/drawing/2014/main" id="{AEEE72B7-9785-4A8F-89BE-6559C802B2D6}"/>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7" name="Line 162">
                <a:extLst>
                  <a:ext uri="{FF2B5EF4-FFF2-40B4-BE49-F238E27FC236}">
                    <a16:creationId xmlns:a16="http://schemas.microsoft.com/office/drawing/2014/main" id="{950DF0B2-9967-4787-9594-F87D952490DF}"/>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8" name="Line 163">
                <a:extLst>
                  <a:ext uri="{FF2B5EF4-FFF2-40B4-BE49-F238E27FC236}">
                    <a16:creationId xmlns:a16="http://schemas.microsoft.com/office/drawing/2014/main" id="{20725CA3-EA91-4CBD-84CE-489004C8BD09}"/>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sp>
            <p:nvSpPr>
              <p:cNvPr id="649" name="Line 164">
                <a:extLst>
                  <a:ext uri="{FF2B5EF4-FFF2-40B4-BE49-F238E27FC236}">
                    <a16:creationId xmlns:a16="http://schemas.microsoft.com/office/drawing/2014/main" id="{D31228F1-7687-4CA4-A399-B1BE891B2F03}"/>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678">
                  <a:defRPr/>
                </a:pPr>
                <a:endParaRPr lang="de-DE" sz="1765">
                  <a:solidFill>
                    <a:srgbClr val="FFFFFF"/>
                  </a:solidFill>
                  <a:latin typeface="Segoe UI"/>
                </a:endParaRPr>
              </a:p>
            </p:txBody>
          </p:sp>
        </p:grpSp>
      </p:grpSp>
      <p:sp>
        <p:nvSpPr>
          <p:cNvPr id="373" name="Rectangle 372">
            <a:extLst>
              <a:ext uri="{FF2B5EF4-FFF2-40B4-BE49-F238E27FC236}">
                <a16:creationId xmlns:a16="http://schemas.microsoft.com/office/drawing/2014/main" id="{1DC85956-F9A0-4BAF-A64F-0E9100CF3D19}"/>
              </a:ext>
            </a:extLst>
          </p:cNvPr>
          <p:cNvSpPr/>
          <p:nvPr/>
        </p:nvSpPr>
        <p:spPr bwMode="auto">
          <a:xfrm>
            <a:off x="7166189" y="4154743"/>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Rectangle 373">
            <a:extLst>
              <a:ext uri="{FF2B5EF4-FFF2-40B4-BE49-F238E27FC236}">
                <a16:creationId xmlns:a16="http://schemas.microsoft.com/office/drawing/2014/main" id="{165611EE-6E42-4DA7-B6B9-B029DFDAE44A}"/>
              </a:ext>
            </a:extLst>
          </p:cNvPr>
          <p:cNvSpPr/>
          <p:nvPr/>
        </p:nvSpPr>
        <p:spPr bwMode="auto">
          <a:xfrm>
            <a:off x="7166189" y="4856440"/>
            <a:ext cx="4651079" cy="1792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TextBox 374">
            <a:extLst>
              <a:ext uri="{FF2B5EF4-FFF2-40B4-BE49-F238E27FC236}">
                <a16:creationId xmlns:a16="http://schemas.microsoft.com/office/drawing/2014/main" id="{444D1000-4627-4F4D-9C1B-1EC520E809BD}"/>
              </a:ext>
            </a:extLst>
          </p:cNvPr>
          <p:cNvSpPr txBox="1"/>
          <p:nvPr/>
        </p:nvSpPr>
        <p:spPr>
          <a:xfrm>
            <a:off x="6994658" y="3140225"/>
            <a:ext cx="5104678" cy="1350303"/>
          </a:xfrm>
          <a:prstGeom prst="rect">
            <a:avLst/>
          </a:prstGeom>
          <a:noFill/>
        </p:spPr>
        <p:txBody>
          <a:bodyPr wrap="square" lIns="179259" tIns="0" bIns="0" rtlCol="0" anchor="ctr" anchorCtr="0">
            <a:noAutofit/>
          </a:bodyPr>
          <a:lstStyle/>
          <a:p>
            <a:pPr marL="106749" algn="ctr" defTabSz="895751" fontAlgn="base">
              <a:spcBef>
                <a:spcPts val="288"/>
              </a:spcBef>
              <a:spcAft>
                <a:spcPts val="480"/>
              </a:spcAft>
              <a:defRPr/>
            </a:pPr>
            <a:r>
              <a:rPr lang="en-US" sz="1568" i="1" spc="20" dirty="0">
                <a:solidFill>
                  <a:srgbClr val="505050"/>
                </a:solidFill>
                <a:latin typeface="Segoe UI" panose="020B0502040204020203" pitchFamily="34" charset="0"/>
                <a:cs typeface="Segoe UI" panose="020B0502040204020203" pitchFamily="34" charset="0"/>
              </a:rPr>
              <a:t>Sample Report Output</a:t>
            </a:r>
            <a:endParaRPr lang="en-US" sz="1568" i="1" spc="20" dirty="0">
              <a:solidFill>
                <a:srgbClr val="3C3C3C">
                  <a:lumMod val="50000"/>
                </a:srgbClr>
              </a:solidFill>
              <a:latin typeface="Segoe UI" panose="020B0502040204020203" pitchFamily="34" charset="0"/>
              <a:cs typeface="Segoe UI" panose="020B0502040204020203" pitchFamily="34" charset="0"/>
            </a:endParaRPr>
          </a:p>
        </p:txBody>
      </p:sp>
      <p:sp>
        <p:nvSpPr>
          <p:cNvPr id="377" name="TextBox 376">
            <a:extLst>
              <a:ext uri="{FF2B5EF4-FFF2-40B4-BE49-F238E27FC236}">
                <a16:creationId xmlns:a16="http://schemas.microsoft.com/office/drawing/2014/main" id="{FCECD3E3-B8AE-47C9-89C7-93F785B3E5FA}"/>
              </a:ext>
            </a:extLst>
          </p:cNvPr>
          <p:cNvSpPr txBox="1"/>
          <p:nvPr/>
        </p:nvSpPr>
        <p:spPr>
          <a:xfrm>
            <a:off x="6935464" y="3815377"/>
            <a:ext cx="5104678" cy="1350303"/>
          </a:xfrm>
          <a:prstGeom prst="rect">
            <a:avLst/>
          </a:prstGeom>
          <a:noFill/>
        </p:spPr>
        <p:txBody>
          <a:bodyPr wrap="square" lIns="179259" tIns="0" bIns="0" rtlCol="0" anchor="ctr" anchorCtr="0">
            <a:noAutofit/>
          </a:bodyPr>
          <a:lstStyle/>
          <a:p>
            <a:pPr marL="106749" algn="ctr" defTabSz="895751" fontAlgn="base">
              <a:spcBef>
                <a:spcPts val="288"/>
              </a:spcBef>
              <a:spcAft>
                <a:spcPts val="480"/>
              </a:spcAft>
              <a:defRPr/>
            </a:pPr>
            <a:r>
              <a:rPr lang="en-US" sz="1568" i="1" spc="20" dirty="0">
                <a:solidFill>
                  <a:srgbClr val="505050"/>
                </a:solidFill>
                <a:latin typeface="Segoe UI" panose="020B0502040204020203" pitchFamily="34" charset="0"/>
                <a:cs typeface="Segoe UI" panose="020B0502040204020203" pitchFamily="34" charset="0"/>
              </a:rPr>
              <a:t>Microsoft Partner Network</a:t>
            </a:r>
            <a:endParaRPr lang="en-US" sz="1568" i="1" spc="20" dirty="0">
              <a:solidFill>
                <a:srgbClr val="3C3C3C">
                  <a:lumMod val="50000"/>
                </a:srgb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504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6A46-4E07-453F-8FD0-7A9538967F35}"/>
              </a:ext>
            </a:extLst>
          </p:cNvPr>
          <p:cNvSpPr>
            <a:spLocks noGrp="1"/>
          </p:cNvSpPr>
          <p:nvPr>
            <p:ph type="title"/>
          </p:nvPr>
        </p:nvSpPr>
        <p:spPr>
          <a:xfrm>
            <a:off x="269239" y="179310"/>
            <a:ext cx="9539915" cy="756465"/>
          </a:xfrm>
        </p:spPr>
        <p:txBody>
          <a:bodyPr/>
          <a:lstStyle/>
          <a:p>
            <a:r>
              <a:rPr lang="en-US" dirty="0"/>
              <a:t>Assessment Outcome</a:t>
            </a:r>
          </a:p>
        </p:txBody>
      </p:sp>
      <p:graphicFrame>
        <p:nvGraphicFramePr>
          <p:cNvPr id="5" name="Diagram 4">
            <a:extLst>
              <a:ext uri="{FF2B5EF4-FFF2-40B4-BE49-F238E27FC236}">
                <a16:creationId xmlns:a16="http://schemas.microsoft.com/office/drawing/2014/main" id="{21FFD801-072D-4C4C-95D7-F1E017BA7613}"/>
              </a:ext>
            </a:extLst>
          </p:cNvPr>
          <p:cNvGraphicFramePr/>
          <p:nvPr>
            <p:extLst>
              <p:ext uri="{D42A27DB-BD31-4B8C-83A1-F6EECF244321}">
                <p14:modId xmlns:p14="http://schemas.microsoft.com/office/powerpoint/2010/main" val="3758922882"/>
              </p:ext>
            </p:extLst>
          </p:nvPr>
        </p:nvGraphicFramePr>
        <p:xfrm>
          <a:off x="762243" y="2298790"/>
          <a:ext cx="4340206" cy="3243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90759DE-ECB6-474E-8082-87A218EFAD89}"/>
              </a:ext>
            </a:extLst>
          </p:cNvPr>
          <p:cNvSpPr txBox="1"/>
          <p:nvPr/>
        </p:nvSpPr>
        <p:spPr>
          <a:xfrm>
            <a:off x="1275119" y="1626263"/>
            <a:ext cx="331445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Migration Roadmap Details</a:t>
            </a:r>
          </a:p>
        </p:txBody>
      </p:sp>
      <p:sp>
        <p:nvSpPr>
          <p:cNvPr id="7" name="TextBox 6">
            <a:extLst>
              <a:ext uri="{FF2B5EF4-FFF2-40B4-BE49-F238E27FC236}">
                <a16:creationId xmlns:a16="http://schemas.microsoft.com/office/drawing/2014/main" id="{C96536BA-0FE2-48CF-897E-36A4D5BABD40}"/>
              </a:ext>
            </a:extLst>
          </p:cNvPr>
          <p:cNvSpPr txBox="1"/>
          <p:nvPr/>
        </p:nvSpPr>
        <p:spPr>
          <a:xfrm>
            <a:off x="7060897" y="1635673"/>
            <a:ext cx="3369160"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Workarounds and Guidance</a:t>
            </a:r>
          </a:p>
        </p:txBody>
      </p:sp>
      <p:graphicFrame>
        <p:nvGraphicFramePr>
          <p:cNvPr id="8" name="Diagram 7">
            <a:extLst>
              <a:ext uri="{FF2B5EF4-FFF2-40B4-BE49-F238E27FC236}">
                <a16:creationId xmlns:a16="http://schemas.microsoft.com/office/drawing/2014/main" id="{4F5B5FA6-AD56-4A41-9356-8540566BCED3}"/>
              </a:ext>
            </a:extLst>
          </p:cNvPr>
          <p:cNvGraphicFramePr/>
          <p:nvPr>
            <p:extLst>
              <p:ext uri="{D42A27DB-BD31-4B8C-83A1-F6EECF244321}">
                <p14:modId xmlns:p14="http://schemas.microsoft.com/office/powerpoint/2010/main" val="3723216000"/>
              </p:ext>
            </p:extLst>
          </p:nvPr>
        </p:nvGraphicFramePr>
        <p:xfrm>
          <a:off x="6575374" y="2254126"/>
          <a:ext cx="4340206" cy="15659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226655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7C72-51B8-4BCF-9595-B6441B1DFF76}"/>
              </a:ext>
            </a:extLst>
          </p:cNvPr>
          <p:cNvSpPr>
            <a:spLocks noGrp="1"/>
          </p:cNvSpPr>
          <p:nvPr>
            <p:ph type="title"/>
          </p:nvPr>
        </p:nvSpPr>
        <p:spPr/>
        <p:txBody>
          <a:bodyPr/>
          <a:lstStyle/>
          <a:p>
            <a:r>
              <a:rPr lang="en-US" dirty="0"/>
              <a:t>Assessment Outcome</a:t>
            </a:r>
          </a:p>
        </p:txBody>
      </p:sp>
      <p:pic>
        <p:nvPicPr>
          <p:cNvPr id="3" name="Picture 2">
            <a:extLst>
              <a:ext uri="{FF2B5EF4-FFF2-40B4-BE49-F238E27FC236}">
                <a16:creationId xmlns:a16="http://schemas.microsoft.com/office/drawing/2014/main" id="{4C02B939-2051-4ECE-BA22-C99A5B71DC76}"/>
              </a:ext>
            </a:extLst>
          </p:cNvPr>
          <p:cNvPicPr>
            <a:picLocks noChangeAspect="1"/>
          </p:cNvPicPr>
          <p:nvPr/>
        </p:nvPicPr>
        <p:blipFill>
          <a:blip r:embed="rId3"/>
          <a:stretch>
            <a:fillRect/>
          </a:stretch>
        </p:blipFill>
        <p:spPr>
          <a:xfrm>
            <a:off x="639469" y="1223554"/>
            <a:ext cx="4581193" cy="1501480"/>
          </a:xfrm>
          <a:prstGeom prst="rect">
            <a:avLst/>
          </a:prstGeom>
        </p:spPr>
      </p:pic>
      <p:pic>
        <p:nvPicPr>
          <p:cNvPr id="7" name="Picture 6">
            <a:extLst>
              <a:ext uri="{FF2B5EF4-FFF2-40B4-BE49-F238E27FC236}">
                <a16:creationId xmlns:a16="http://schemas.microsoft.com/office/drawing/2014/main" id="{9C56A82F-A3BD-448F-806E-170BBB58282A}"/>
              </a:ext>
            </a:extLst>
          </p:cNvPr>
          <p:cNvPicPr>
            <a:picLocks noChangeAspect="1"/>
          </p:cNvPicPr>
          <p:nvPr/>
        </p:nvPicPr>
        <p:blipFill>
          <a:blip r:embed="rId4"/>
          <a:stretch>
            <a:fillRect/>
          </a:stretch>
        </p:blipFill>
        <p:spPr>
          <a:xfrm>
            <a:off x="639469" y="3218925"/>
            <a:ext cx="4576151" cy="3413788"/>
          </a:xfrm>
          <a:prstGeom prst="rect">
            <a:avLst/>
          </a:prstGeom>
        </p:spPr>
      </p:pic>
      <p:pic>
        <p:nvPicPr>
          <p:cNvPr id="9" name="Picture 8">
            <a:extLst>
              <a:ext uri="{FF2B5EF4-FFF2-40B4-BE49-F238E27FC236}">
                <a16:creationId xmlns:a16="http://schemas.microsoft.com/office/drawing/2014/main" id="{10843D1B-56A9-42C1-9AF5-0DDB398F5641}"/>
              </a:ext>
            </a:extLst>
          </p:cNvPr>
          <p:cNvPicPr>
            <a:picLocks noChangeAspect="1"/>
          </p:cNvPicPr>
          <p:nvPr/>
        </p:nvPicPr>
        <p:blipFill>
          <a:blip r:embed="rId5"/>
          <a:stretch>
            <a:fillRect/>
          </a:stretch>
        </p:blipFill>
        <p:spPr>
          <a:xfrm>
            <a:off x="6497691" y="4119684"/>
            <a:ext cx="4871907" cy="2513029"/>
          </a:xfrm>
          <a:prstGeom prst="rect">
            <a:avLst/>
          </a:prstGeom>
        </p:spPr>
      </p:pic>
      <p:pic>
        <p:nvPicPr>
          <p:cNvPr id="10" name="Picture 9">
            <a:extLst>
              <a:ext uri="{FF2B5EF4-FFF2-40B4-BE49-F238E27FC236}">
                <a16:creationId xmlns:a16="http://schemas.microsoft.com/office/drawing/2014/main" id="{E91F312D-8B68-4295-ACCF-787089D441D7}"/>
              </a:ext>
            </a:extLst>
          </p:cNvPr>
          <p:cNvPicPr>
            <a:picLocks noChangeAspect="1"/>
          </p:cNvPicPr>
          <p:nvPr/>
        </p:nvPicPr>
        <p:blipFill>
          <a:blip r:embed="rId6"/>
          <a:stretch>
            <a:fillRect/>
          </a:stretch>
        </p:blipFill>
        <p:spPr>
          <a:xfrm>
            <a:off x="6546136" y="557542"/>
            <a:ext cx="4823462" cy="3411890"/>
          </a:xfrm>
          <a:prstGeom prst="rect">
            <a:avLst/>
          </a:prstGeom>
        </p:spPr>
      </p:pic>
    </p:spTree>
    <p:extLst>
      <p:ext uri="{BB962C8B-B14F-4D97-AF65-F5344CB8AC3E}">
        <p14:creationId xmlns:p14="http://schemas.microsoft.com/office/powerpoint/2010/main" val="15818221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33F4-5848-44CC-8361-8136DEEC4D43}"/>
              </a:ext>
            </a:extLst>
          </p:cNvPr>
          <p:cNvSpPr>
            <a:spLocks noGrp="1"/>
          </p:cNvSpPr>
          <p:nvPr>
            <p:ph type="title"/>
          </p:nvPr>
        </p:nvSpPr>
        <p:spPr/>
        <p:txBody>
          <a:bodyPr/>
          <a:lstStyle/>
          <a:p>
            <a:r>
              <a:rPr lang="en-US" dirty="0"/>
              <a:t>Assessment Proposal</a:t>
            </a:r>
          </a:p>
        </p:txBody>
      </p:sp>
      <p:sp>
        <p:nvSpPr>
          <p:cNvPr id="3" name="Text Placeholder 2">
            <a:extLst>
              <a:ext uri="{FF2B5EF4-FFF2-40B4-BE49-F238E27FC236}">
                <a16:creationId xmlns:a16="http://schemas.microsoft.com/office/drawing/2014/main" id="{FBBA8FFA-87DF-4992-A2C9-5CEFFF183AEB}"/>
              </a:ext>
            </a:extLst>
          </p:cNvPr>
          <p:cNvSpPr>
            <a:spLocks noGrp="1"/>
          </p:cNvSpPr>
          <p:nvPr>
            <p:ph type="body" sz="quarter" idx="10"/>
          </p:nvPr>
        </p:nvSpPr>
        <p:spPr>
          <a:xfrm>
            <a:off x="269241" y="1189179"/>
            <a:ext cx="5020212" cy="5288993"/>
          </a:xfrm>
        </p:spPr>
        <p:txBody>
          <a:bodyPr>
            <a:normAutofit fontScale="92500" lnSpcReduction="20000"/>
          </a:bodyPr>
          <a:lstStyle/>
          <a:p>
            <a:r>
              <a:rPr lang="en-US" dirty="0"/>
              <a:t>Introduction </a:t>
            </a:r>
          </a:p>
          <a:p>
            <a:r>
              <a:rPr lang="en-US" dirty="0"/>
              <a:t>Assessment </a:t>
            </a:r>
          </a:p>
          <a:p>
            <a:pPr lvl="1"/>
            <a:r>
              <a:rPr lang="en-US" dirty="0"/>
              <a:t>Business Overview</a:t>
            </a:r>
          </a:p>
          <a:p>
            <a:pPr lvl="1"/>
            <a:r>
              <a:rPr lang="en-US" dirty="0"/>
              <a:t>Business Case</a:t>
            </a:r>
          </a:p>
          <a:p>
            <a:pPr lvl="1"/>
            <a:r>
              <a:rPr lang="en-US" dirty="0"/>
              <a:t>Assessment Report</a:t>
            </a:r>
          </a:p>
          <a:p>
            <a:r>
              <a:rPr lang="en-US" dirty="0"/>
              <a:t>Proposal</a:t>
            </a:r>
          </a:p>
          <a:p>
            <a:pPr lvl="1"/>
            <a:r>
              <a:rPr lang="en-US" dirty="0"/>
              <a:t>Target State Architecture / Solution Components</a:t>
            </a:r>
          </a:p>
          <a:p>
            <a:r>
              <a:rPr lang="en-US" dirty="0"/>
              <a:t>Execution Strategy </a:t>
            </a:r>
          </a:p>
          <a:p>
            <a:pPr lvl="1"/>
            <a:r>
              <a:rPr lang="en-US" dirty="0"/>
              <a:t>Timelines</a:t>
            </a:r>
          </a:p>
          <a:p>
            <a:pPr lvl="1"/>
            <a:r>
              <a:rPr lang="en-US" dirty="0"/>
              <a:t>Project Deliverables</a:t>
            </a:r>
          </a:p>
          <a:p>
            <a:pPr lvl="1"/>
            <a:r>
              <a:rPr lang="en-US" dirty="0"/>
              <a:t>Resources </a:t>
            </a:r>
          </a:p>
        </p:txBody>
      </p:sp>
      <p:sp>
        <p:nvSpPr>
          <p:cNvPr id="4" name="Text Placeholder 2">
            <a:extLst>
              <a:ext uri="{FF2B5EF4-FFF2-40B4-BE49-F238E27FC236}">
                <a16:creationId xmlns:a16="http://schemas.microsoft.com/office/drawing/2014/main" id="{721671C3-FDF1-46A3-8301-3B7BE512449B}"/>
              </a:ext>
            </a:extLst>
          </p:cNvPr>
          <p:cNvSpPr txBox="1">
            <a:spLocks/>
          </p:cNvSpPr>
          <p:nvPr/>
        </p:nvSpPr>
        <p:spPr>
          <a:xfrm>
            <a:off x="6255044" y="1189179"/>
            <a:ext cx="5533682" cy="5288993"/>
          </a:xfrm>
          <a:prstGeom prst="rect">
            <a:avLst/>
          </a:prstGeom>
        </p:spPr>
        <p:txBody>
          <a:bodyPr vert="horz" wrap="square" lIns="0" tIns="0" rIns="146304" bIns="91440" rtlCol="0">
            <a:normAutofit fontScale="92500" lnSpcReduction="20000"/>
          </a:bodyPr>
          <a:lstStyle>
            <a:lvl1pPr marL="336080" marR="0" indent="-336080" algn="l" defTabSz="914192" rtl="0" eaLnBrk="1" fontAlgn="auto" latinLnBrk="0" hangingPunct="1">
              <a:lnSpc>
                <a:spcPct val="95000"/>
              </a:lnSpc>
              <a:spcBef>
                <a:spcPts val="588"/>
              </a:spcBef>
              <a:spcAft>
                <a:spcPts val="588"/>
              </a:spcAft>
              <a:buClrTx/>
              <a:buSzPct val="90000"/>
              <a:buFont typeface="Arial" pitchFamily="34" charset="0"/>
              <a:buChar char="•"/>
              <a:tabLst/>
              <a:defRPr sz="3528" kern="1200" spc="0" baseline="0">
                <a:solidFill>
                  <a:schemeClr val="bg1"/>
                </a:solidFill>
                <a:latin typeface="+mj-lt"/>
                <a:ea typeface="+mn-ea"/>
                <a:cs typeface="+mn-cs"/>
              </a:defRPr>
            </a:lvl1pPr>
            <a:lvl2pPr marL="572581" marR="0" indent="-236500" algn="l" defTabSz="914192" rtl="0" eaLnBrk="1" fontAlgn="auto" latinLnBrk="0" hangingPunct="1">
              <a:lnSpc>
                <a:spcPct val="95000"/>
              </a:lnSpc>
              <a:spcBef>
                <a:spcPts val="588"/>
              </a:spcBef>
              <a:spcAft>
                <a:spcPts val="588"/>
              </a:spcAft>
              <a:buClrTx/>
              <a:buSzPct val="90000"/>
              <a:buFont typeface="Arial" pitchFamily="34" charset="0"/>
              <a:buChar char="•"/>
              <a:tabLst/>
              <a:defRPr sz="2353" kern="1200" spc="0" baseline="0">
                <a:solidFill>
                  <a:schemeClr val="bg1"/>
                </a:solidFill>
                <a:latin typeface="+mn-lt"/>
                <a:ea typeface="+mn-ea"/>
                <a:cs typeface="+mn-cs"/>
              </a:defRPr>
            </a:lvl2pPr>
            <a:lvl3pPr marL="784187"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961" kern="1200" spc="0" baseline="0">
                <a:solidFill>
                  <a:schemeClr val="bg1"/>
                </a:solidFill>
                <a:latin typeface="+mn-lt"/>
                <a:ea typeface="+mn-ea"/>
                <a:cs typeface="+mn-cs"/>
              </a:defRPr>
            </a:lvl3pPr>
            <a:lvl4pPr marL="1008241"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765" kern="1200" spc="0" baseline="0">
                <a:solidFill>
                  <a:schemeClr val="bg1"/>
                </a:solidFill>
                <a:latin typeface="+mn-lt"/>
                <a:ea typeface="+mn-ea"/>
                <a:cs typeface="+mn-cs"/>
              </a:defRPr>
            </a:lvl4pPr>
            <a:lvl5pPr marL="1232294"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765"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Execution Strategy Cont.</a:t>
            </a:r>
          </a:p>
          <a:p>
            <a:pPr lvl="1"/>
            <a:r>
              <a:rPr lang="en-US" dirty="0"/>
              <a:t>Project Risk Management </a:t>
            </a:r>
          </a:p>
          <a:p>
            <a:pPr lvl="1"/>
            <a:r>
              <a:rPr lang="en-US" dirty="0"/>
              <a:t>Dependencies </a:t>
            </a:r>
          </a:p>
          <a:p>
            <a:pPr lvl="1"/>
            <a:r>
              <a:rPr lang="en-US" dirty="0"/>
              <a:t>Governance </a:t>
            </a:r>
          </a:p>
          <a:p>
            <a:r>
              <a:rPr lang="en-US" dirty="0"/>
              <a:t>Expected Results </a:t>
            </a:r>
          </a:p>
          <a:p>
            <a:pPr lvl="1"/>
            <a:r>
              <a:rPr lang="en-US" dirty="0"/>
              <a:t>Financial Benefits </a:t>
            </a:r>
          </a:p>
          <a:p>
            <a:pPr lvl="1"/>
            <a:r>
              <a:rPr lang="en-US" dirty="0"/>
              <a:t>Technical Benefits </a:t>
            </a:r>
          </a:p>
          <a:p>
            <a:pPr lvl="1"/>
            <a:r>
              <a:rPr lang="en-US" dirty="0"/>
              <a:t>Other Benefits </a:t>
            </a:r>
          </a:p>
          <a:p>
            <a:r>
              <a:rPr lang="en-US" dirty="0"/>
              <a:t>Costs / Pricing &amp; TCO</a:t>
            </a:r>
          </a:p>
          <a:p>
            <a:r>
              <a:rPr lang="en-US" dirty="0"/>
              <a:t>Assumptions </a:t>
            </a:r>
          </a:p>
          <a:p>
            <a:r>
              <a:rPr lang="en-US" dirty="0"/>
              <a:t>Conclusion</a:t>
            </a:r>
          </a:p>
          <a:p>
            <a:endParaRPr lang="en-US" dirty="0"/>
          </a:p>
        </p:txBody>
      </p:sp>
    </p:spTree>
    <p:extLst>
      <p:ext uri="{BB962C8B-B14F-4D97-AF65-F5344CB8AC3E}">
        <p14:creationId xmlns:p14="http://schemas.microsoft.com/office/powerpoint/2010/main" val="18841509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F812-CEEB-4BFC-B441-EA09B395B53A}"/>
              </a:ext>
            </a:extLst>
          </p:cNvPr>
          <p:cNvSpPr>
            <a:spLocks noGrp="1"/>
          </p:cNvSpPr>
          <p:nvPr>
            <p:ph type="title"/>
          </p:nvPr>
        </p:nvSpPr>
        <p:spPr>
          <a:xfrm>
            <a:off x="269239" y="179310"/>
            <a:ext cx="10035556" cy="756465"/>
          </a:xfrm>
        </p:spPr>
        <p:txBody>
          <a:bodyPr/>
          <a:lstStyle/>
          <a:p>
            <a:r>
              <a:rPr lang="en-US" dirty="0"/>
              <a:t>Partner Acceleration Framework Partners </a:t>
            </a:r>
          </a:p>
        </p:txBody>
      </p:sp>
      <p:pic>
        <p:nvPicPr>
          <p:cNvPr id="4" name="Picture 3">
            <a:extLst>
              <a:ext uri="{FF2B5EF4-FFF2-40B4-BE49-F238E27FC236}">
                <a16:creationId xmlns:a16="http://schemas.microsoft.com/office/drawing/2014/main" id="{CDF896F1-1BA8-408D-B35C-3B1AA2BC5A26}"/>
              </a:ext>
            </a:extLst>
          </p:cNvPr>
          <p:cNvPicPr>
            <a:picLocks noChangeAspect="1"/>
          </p:cNvPicPr>
          <p:nvPr/>
        </p:nvPicPr>
        <p:blipFill rotWithShape="1">
          <a:blip r:embed="rId3"/>
          <a:srcRect b="7244"/>
          <a:stretch/>
        </p:blipFill>
        <p:spPr>
          <a:xfrm>
            <a:off x="269239" y="1196102"/>
            <a:ext cx="6362639" cy="3255756"/>
          </a:xfrm>
          <a:prstGeom prst="rect">
            <a:avLst/>
          </a:prstGeom>
        </p:spPr>
      </p:pic>
      <p:sp>
        <p:nvSpPr>
          <p:cNvPr id="22" name="TextBox 21">
            <a:extLst>
              <a:ext uri="{FF2B5EF4-FFF2-40B4-BE49-F238E27FC236}">
                <a16:creationId xmlns:a16="http://schemas.microsoft.com/office/drawing/2014/main" id="{8568241B-5D5A-4D36-A9B0-FCC9C005DFAF}"/>
              </a:ext>
            </a:extLst>
          </p:cNvPr>
          <p:cNvSpPr txBox="1"/>
          <p:nvPr/>
        </p:nvSpPr>
        <p:spPr>
          <a:xfrm>
            <a:off x="7503363" y="3978670"/>
            <a:ext cx="3611837" cy="535531"/>
          </a:xfrm>
          <a:prstGeom prst="rect">
            <a:avLst/>
          </a:prstGeom>
          <a:noFill/>
        </p:spPr>
        <p:txBody>
          <a:bodyPr wrap="square" rtlCol="0">
            <a:spAutoFit/>
          </a:bodyPr>
          <a:lstStyle/>
          <a:p>
            <a:pPr algn="ctr" defTabSz="976147">
              <a:lnSpc>
                <a:spcPct val="90000"/>
              </a:lnSpc>
              <a:spcAft>
                <a:spcPts val="600"/>
              </a:spcAft>
            </a:pPr>
            <a:r>
              <a:rPr lang="de-DE" sz="1600" dirty="0">
                <a:solidFill>
                  <a:srgbClr val="0078D7"/>
                </a:solidFill>
                <a:latin typeface="Segoe UI"/>
                <a:cs typeface="Segoe UI Semibold" panose="020B0702040204020203" pitchFamily="34" charset="0"/>
              </a:rPr>
              <a:t>Microsoft‘s partners supported by Microsoft‘s architects</a:t>
            </a:r>
          </a:p>
        </p:txBody>
      </p:sp>
      <p:sp>
        <p:nvSpPr>
          <p:cNvPr id="23" name="Rectangle 22">
            <a:extLst>
              <a:ext uri="{FF2B5EF4-FFF2-40B4-BE49-F238E27FC236}">
                <a16:creationId xmlns:a16="http://schemas.microsoft.com/office/drawing/2014/main" id="{B6F6B7C5-F6BF-4C52-B58B-29A67DA53EFD}"/>
              </a:ext>
            </a:extLst>
          </p:cNvPr>
          <p:cNvSpPr/>
          <p:nvPr/>
        </p:nvSpPr>
        <p:spPr bwMode="auto">
          <a:xfrm flipV="1">
            <a:off x="7512995" y="4769548"/>
            <a:ext cx="3730153" cy="6234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D110B150-08E8-4246-9353-564124465062}"/>
              </a:ext>
            </a:extLst>
          </p:cNvPr>
          <p:cNvSpPr txBox="1"/>
          <p:nvPr/>
        </p:nvSpPr>
        <p:spPr>
          <a:xfrm>
            <a:off x="7572152" y="5125065"/>
            <a:ext cx="3611837" cy="978729"/>
          </a:xfrm>
          <a:prstGeom prst="rect">
            <a:avLst/>
          </a:prstGeom>
          <a:noFill/>
        </p:spPr>
        <p:txBody>
          <a:bodyPr wrap="square" rtlCol="0">
            <a:spAutoFit/>
          </a:bodyPr>
          <a:lstStyle/>
          <a:p>
            <a:pPr algn="ctr" defTabSz="976147">
              <a:lnSpc>
                <a:spcPct val="90000"/>
              </a:lnSpc>
              <a:spcAft>
                <a:spcPts val="600"/>
              </a:spcAft>
            </a:pPr>
            <a:r>
              <a:rPr lang="de-DE" sz="1600" dirty="0">
                <a:solidFill>
                  <a:srgbClr val="0078D7"/>
                </a:solidFill>
                <a:latin typeface="Segoe UI"/>
                <a:cs typeface="Segoe UI Semibold" panose="020B0702040204020203" pitchFamily="34" charset="0"/>
              </a:rPr>
              <a:t>Specialist System Integrators &amp; Managed Service Providers enrolled in to Microsoft‘s </a:t>
            </a:r>
            <a:r>
              <a:rPr lang="de-DE" sz="1600" b="1" dirty="0">
                <a:solidFill>
                  <a:srgbClr val="0078D7"/>
                </a:solidFill>
                <a:latin typeface="Segoe UI"/>
                <a:cs typeface="Segoe UI Semibold" panose="020B0702040204020203" pitchFamily="34" charset="0"/>
              </a:rPr>
              <a:t>Partner Acceleration Framework </a:t>
            </a:r>
          </a:p>
        </p:txBody>
      </p:sp>
      <p:sp>
        <p:nvSpPr>
          <p:cNvPr id="26" name="Rectangle 25">
            <a:extLst>
              <a:ext uri="{FF2B5EF4-FFF2-40B4-BE49-F238E27FC236}">
                <a16:creationId xmlns:a16="http://schemas.microsoft.com/office/drawing/2014/main" id="{58409D97-3848-4B61-80E9-D775D6F4F19A}"/>
              </a:ext>
            </a:extLst>
          </p:cNvPr>
          <p:cNvSpPr/>
          <p:nvPr/>
        </p:nvSpPr>
        <p:spPr bwMode="auto">
          <a:xfrm flipV="1">
            <a:off x="7512995" y="3660076"/>
            <a:ext cx="3730153" cy="62345"/>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408884FE-CD02-4EE2-9D5D-3104AACF9181}"/>
              </a:ext>
            </a:extLst>
          </p:cNvPr>
          <p:cNvSpPr txBox="1"/>
          <p:nvPr/>
        </p:nvSpPr>
        <p:spPr>
          <a:xfrm>
            <a:off x="7503362" y="2744023"/>
            <a:ext cx="3611837" cy="535531"/>
          </a:xfrm>
          <a:prstGeom prst="rect">
            <a:avLst/>
          </a:prstGeom>
          <a:noFill/>
        </p:spPr>
        <p:txBody>
          <a:bodyPr wrap="square" rtlCol="0">
            <a:spAutoFit/>
          </a:bodyPr>
          <a:lstStyle/>
          <a:p>
            <a:pPr algn="ctr" defTabSz="976147">
              <a:lnSpc>
                <a:spcPct val="90000"/>
              </a:lnSpc>
              <a:spcAft>
                <a:spcPts val="600"/>
              </a:spcAft>
            </a:pPr>
            <a:r>
              <a:rPr lang="de-DE" sz="1600" dirty="0">
                <a:solidFill>
                  <a:srgbClr val="0078D7"/>
                </a:solidFill>
                <a:latin typeface="Segoe UI"/>
                <a:cs typeface="Segoe UI Semibold" panose="020B0702040204020203" pitchFamily="34" charset="0"/>
              </a:rPr>
              <a:t>Microsoft‘s One Commercial Partner &amp; STU technical teams</a:t>
            </a:r>
          </a:p>
        </p:txBody>
      </p:sp>
      <p:sp>
        <p:nvSpPr>
          <p:cNvPr id="30" name="TextBox 29">
            <a:extLst>
              <a:ext uri="{FF2B5EF4-FFF2-40B4-BE49-F238E27FC236}">
                <a16:creationId xmlns:a16="http://schemas.microsoft.com/office/drawing/2014/main" id="{9808F80B-8E95-41BD-B7F2-754E3A131F38}"/>
              </a:ext>
            </a:extLst>
          </p:cNvPr>
          <p:cNvSpPr txBox="1"/>
          <p:nvPr/>
        </p:nvSpPr>
        <p:spPr>
          <a:xfrm>
            <a:off x="6907621" y="1462929"/>
            <a:ext cx="4940898" cy="941332"/>
          </a:xfrm>
          <a:prstGeom prst="rect">
            <a:avLst/>
          </a:prstGeom>
          <a:noFill/>
        </p:spPr>
        <p:txBody>
          <a:bodyPr wrap="square" lIns="179259" tIns="143407" rIns="179259" bIns="143407" rtlCol="0">
            <a:spAutoFit/>
          </a:bodyPr>
          <a:lstStyle/>
          <a:p>
            <a:pPr algn="ctr" defTabSz="913785">
              <a:lnSpc>
                <a:spcPct val="90000"/>
              </a:lnSpc>
              <a:defRPr/>
            </a:pPr>
            <a:r>
              <a:rPr lang="en-US" sz="2353" kern="0" spc="20" dirty="0">
                <a:solidFill>
                  <a:srgbClr val="3C3C3C"/>
                </a:solidFill>
                <a:latin typeface="Segoe UI"/>
                <a:cs typeface="Segoe UI Semilight" panose="020B0402040204020203" pitchFamily="34" charset="0"/>
              </a:rPr>
              <a:t>Microsoft partners delivering</a:t>
            </a:r>
          </a:p>
          <a:p>
            <a:pPr algn="ctr" defTabSz="913785">
              <a:lnSpc>
                <a:spcPct val="90000"/>
              </a:lnSpc>
              <a:defRPr/>
            </a:pPr>
            <a:r>
              <a:rPr lang="en-US" sz="2353" kern="0" spc="20" dirty="0">
                <a:solidFill>
                  <a:srgbClr val="3C3C3C"/>
                </a:solidFill>
                <a:latin typeface="Segoe UI"/>
                <a:cs typeface="Segoe UI Semilight" panose="020B0402040204020203" pitchFamily="34" charset="0"/>
              </a:rPr>
              <a:t>Microsoft solutions</a:t>
            </a:r>
          </a:p>
        </p:txBody>
      </p:sp>
      <p:pic>
        <p:nvPicPr>
          <p:cNvPr id="5" name="Picture 4" descr="A close up of a logo&#10;&#10;Description generated with very high confidence">
            <a:extLst>
              <a:ext uri="{FF2B5EF4-FFF2-40B4-BE49-F238E27FC236}">
                <a16:creationId xmlns:a16="http://schemas.microsoft.com/office/drawing/2014/main" id="{4CA7573F-F5C3-4E87-93B9-51F28E771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4452209"/>
            <a:ext cx="6362639" cy="2250341"/>
          </a:xfrm>
          <a:prstGeom prst="rect">
            <a:avLst/>
          </a:prstGeom>
        </p:spPr>
      </p:pic>
      <p:sp>
        <p:nvSpPr>
          <p:cNvPr id="6" name="Arrow: Down 5">
            <a:extLst>
              <a:ext uri="{FF2B5EF4-FFF2-40B4-BE49-F238E27FC236}">
                <a16:creationId xmlns:a16="http://schemas.microsoft.com/office/drawing/2014/main" id="{5A4C95F3-0EC6-4954-9E6A-9B8DDF993B33}"/>
              </a:ext>
            </a:extLst>
          </p:cNvPr>
          <p:cNvSpPr/>
          <p:nvPr/>
        </p:nvSpPr>
        <p:spPr bwMode="auto">
          <a:xfrm>
            <a:off x="3000546" y="4446383"/>
            <a:ext cx="646103" cy="6348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3AF08036-2136-4AAB-910F-B72E0DEA5FA1}"/>
              </a:ext>
            </a:extLst>
          </p:cNvPr>
          <p:cNvSpPr txBox="1"/>
          <p:nvPr/>
        </p:nvSpPr>
        <p:spPr>
          <a:xfrm>
            <a:off x="361380" y="5935386"/>
            <a:ext cx="470507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Partner Acceleration Framework</a:t>
            </a:r>
          </a:p>
        </p:txBody>
      </p:sp>
    </p:spTree>
    <p:extLst>
      <p:ext uri="{BB962C8B-B14F-4D97-AF65-F5344CB8AC3E}">
        <p14:creationId xmlns:p14="http://schemas.microsoft.com/office/powerpoint/2010/main" val="4041194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250"/>
                                  </p:stCondLst>
                                  <p:childTnLst>
                                    <p:animMotion origin="layout" path="M -3.95833E-6 -2.22222E-6 L -3.95833E-6 0.08935 " pathEditMode="relative" rAng="0" ptsTypes="AA">
                                      <p:cBhvr>
                                        <p:cTn id="9" dur="500" spd="-100000" fill="hold"/>
                                        <p:tgtEl>
                                          <p:spTgt spid="22"/>
                                        </p:tgtEl>
                                        <p:attrNameLst>
                                          <p:attrName>ppt_x</p:attrName>
                                          <p:attrName>ppt_y</p:attrName>
                                        </p:attrNameLst>
                                      </p:cBhvr>
                                      <p:rCtr x="0" y="4468"/>
                                    </p:animMotion>
                                  </p:childTnLst>
                                </p:cTn>
                              </p:par>
                              <p:par>
                                <p:cTn id="10" presetID="10" presetClass="entr" presetSubtype="0" fill="hold" grpId="0"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250"/>
                                  </p:stCondLst>
                                  <p:childTnLst>
                                    <p:animMotion origin="layout" path="M -3.95833E-6 -2.22222E-6 L -3.95833E-6 0.08935 " pathEditMode="relative" rAng="0" ptsTypes="AA">
                                      <p:cBhvr>
                                        <p:cTn id="14" dur="500" spd="-100000" fill="hold"/>
                                        <p:tgtEl>
                                          <p:spTgt spid="24"/>
                                        </p:tgtEl>
                                        <p:attrNameLst>
                                          <p:attrName>ppt_x</p:attrName>
                                          <p:attrName>ppt_y</p:attrName>
                                        </p:attrNameLst>
                                      </p:cBhvr>
                                      <p:rCtr x="0" y="4468"/>
                                    </p:animMotion>
                                  </p:childTnLst>
                                </p:cTn>
                              </p:par>
                              <p:par>
                                <p:cTn id="15" presetID="10" presetClass="entr" presetSubtype="0" fill="hold" grpId="0" nodeType="withEffect">
                                  <p:stCondLst>
                                    <p:cond delay="2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250"/>
                                  </p:stCondLst>
                                  <p:childTnLst>
                                    <p:animMotion origin="layout" path="M -3.95833E-6 -2.22222E-6 L -3.95833E-6 0.08935 " pathEditMode="relative" rAng="0" ptsTypes="AA">
                                      <p:cBhvr>
                                        <p:cTn id="19" dur="500" spd="-100000" fill="hold"/>
                                        <p:tgtEl>
                                          <p:spTgt spid="28"/>
                                        </p:tgtEl>
                                        <p:attrNameLst>
                                          <p:attrName>ppt_x</p:attrName>
                                          <p:attrName>ppt_y</p:attrName>
                                        </p:attrNameLst>
                                      </p:cBhvr>
                                      <p:rCtr x="0" y="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P spid="28" grpId="0"/>
      <p:bldP spid="2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marL="0" marR="0" lvl="0" indent="0" algn="l" defTabSz="559909"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altLang="zh-CN" sz="5881" b="0" i="0" u="none" strike="noStrike" kern="0" cap="none" spc="-147" normalizeH="0" baseline="0" noProof="0">
                <a:ln>
                  <a:noFill/>
                </a:ln>
                <a:gradFill>
                  <a:gsLst>
                    <a:gs pos="5000">
                      <a:srgbClr val="FFFFFF"/>
                    </a:gs>
                    <a:gs pos="27083">
                      <a:srgbClr val="FFFFFF"/>
                    </a:gs>
                  </a:gsLst>
                  <a:lin ang="5400000" scaled="0"/>
                </a:gradFill>
                <a:effectLst/>
                <a:uLnTx/>
                <a:uFillTx/>
                <a:latin typeface="Segoe UI Light"/>
                <a:ea typeface="+mn-ea"/>
                <a:cs typeface="Segoe UI Semibold" panose="020B0702040204020203" pitchFamily="34" charset="0"/>
              </a:rPr>
              <a:t>Thank You!</a:t>
            </a:r>
            <a:endParaRPr kumimoji="0" lang="en-US" sz="5881" b="0" i="0" u="none" strike="noStrike" kern="0" cap="none" spc="-147" normalizeH="0" baseline="0" noProof="0">
              <a:ln>
                <a:noFill/>
              </a:ln>
              <a:gradFill>
                <a:gsLst>
                  <a:gs pos="5000">
                    <a:srgbClr val="FFFFFF"/>
                  </a:gs>
                  <a:gs pos="27083">
                    <a:srgbClr val="FFFFFF"/>
                  </a:gs>
                </a:gsLst>
                <a:lin ang="5400000" scaled="0"/>
              </a:gradFill>
              <a:effectLst/>
              <a:uLnTx/>
              <a:uFillTx/>
              <a:latin typeface="Segoe UI Light"/>
              <a:ea typeface="+mn-ea"/>
              <a:cs typeface="Segoe UI Semibold" panose="020B0702040204020203" pitchFamily="34" charset="0"/>
            </a:endParaRPr>
          </a:p>
        </p:txBody>
      </p:sp>
    </p:spTree>
    <p:extLst>
      <p:ext uri="{BB962C8B-B14F-4D97-AF65-F5344CB8AC3E}">
        <p14:creationId xmlns:p14="http://schemas.microsoft.com/office/powerpoint/2010/main" val="1671540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ircular Arrow 44"/>
          <p:cNvSpPr/>
          <p:nvPr/>
        </p:nvSpPr>
        <p:spPr>
          <a:xfrm>
            <a:off x="5513826" y="3178702"/>
            <a:ext cx="1454527" cy="1454527"/>
          </a:xfrm>
          <a:prstGeom prst="circularArrow">
            <a:avLst>
              <a:gd name="adj1" fmla="val 5085"/>
              <a:gd name="adj2" fmla="val 327528"/>
              <a:gd name="adj3" fmla="val 20192361"/>
              <a:gd name="adj4" fmla="val 16200324"/>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1" name="Circular Arrow 45"/>
          <p:cNvSpPr/>
          <p:nvPr/>
        </p:nvSpPr>
        <p:spPr>
          <a:xfrm>
            <a:off x="5525070" y="3213206"/>
            <a:ext cx="1454527" cy="1454527"/>
          </a:xfrm>
          <a:prstGeom prst="circularArrow">
            <a:avLst>
              <a:gd name="adj1" fmla="val 5085"/>
              <a:gd name="adj2" fmla="val 327528"/>
              <a:gd name="adj3" fmla="val 2912753"/>
              <a:gd name="adj4" fmla="val 20519953"/>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4" name="Circular Arrow 47"/>
          <p:cNvSpPr/>
          <p:nvPr/>
        </p:nvSpPr>
        <p:spPr>
          <a:xfrm>
            <a:off x="5466335" y="3213204"/>
            <a:ext cx="1454527" cy="1454527"/>
          </a:xfrm>
          <a:prstGeom prst="circularArrow">
            <a:avLst>
              <a:gd name="adj1" fmla="val 5085"/>
              <a:gd name="adj2" fmla="val 327528"/>
              <a:gd name="adj3" fmla="val 11552519"/>
              <a:gd name="adj4" fmla="val 7559718"/>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Circular Arrow 48"/>
          <p:cNvSpPr/>
          <p:nvPr/>
        </p:nvSpPr>
        <p:spPr>
          <a:xfrm>
            <a:off x="5477582" y="3178700"/>
            <a:ext cx="1454527" cy="1454527"/>
          </a:xfrm>
          <a:prstGeom prst="circularArrow">
            <a:avLst>
              <a:gd name="adj1" fmla="val 5085"/>
              <a:gd name="adj2" fmla="val 327528"/>
              <a:gd name="adj3" fmla="val 15872148"/>
              <a:gd name="adj4" fmla="val 11880111"/>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 name="Title 1"/>
          <p:cNvSpPr>
            <a:spLocks noGrp="1"/>
          </p:cNvSpPr>
          <p:nvPr>
            <p:ph type="title"/>
          </p:nvPr>
        </p:nvSpPr>
        <p:spPr>
          <a:xfrm>
            <a:off x="295153" y="121906"/>
            <a:ext cx="10401103" cy="655619"/>
          </a:xfrm>
        </p:spPr>
        <p:txBody>
          <a:bodyPr>
            <a:noAutofit/>
          </a:bodyPr>
          <a:lstStyle/>
          <a:p>
            <a:r>
              <a:rPr lang="en-US" sz="4000" dirty="0"/>
              <a:t>Your datacenter cloud readiness assessment</a:t>
            </a:r>
          </a:p>
        </p:txBody>
      </p:sp>
      <p:grpSp>
        <p:nvGrpSpPr>
          <p:cNvPr id="17" name="Group 16">
            <a:extLst>
              <a:ext uri="{FF2B5EF4-FFF2-40B4-BE49-F238E27FC236}">
                <a16:creationId xmlns:a16="http://schemas.microsoft.com/office/drawing/2014/main" id="{52D10112-7A15-4A2B-A37D-0E8312C68135}"/>
              </a:ext>
            </a:extLst>
          </p:cNvPr>
          <p:cNvGrpSpPr/>
          <p:nvPr/>
        </p:nvGrpSpPr>
        <p:grpSpPr>
          <a:xfrm>
            <a:off x="270068" y="3939945"/>
            <a:ext cx="6705130" cy="2239644"/>
            <a:chOff x="270068" y="3939945"/>
            <a:chExt cx="6705130" cy="2239644"/>
          </a:xfrm>
        </p:grpSpPr>
        <p:sp>
          <p:nvSpPr>
            <p:cNvPr id="60" name="Freeform 115"/>
            <p:cNvSpPr/>
            <p:nvPr/>
          </p:nvSpPr>
          <p:spPr>
            <a:xfrm rot="16200000">
              <a:off x="4954703" y="3806777"/>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4"/>
            </a:solidFill>
            <a:ln w="12700" cap="flat" cmpd="sng" algn="ctr">
              <a:noFill/>
              <a:prstDash val="solid"/>
              <a:miter lim="800000"/>
            </a:ln>
            <a:effectLst/>
          </p:spPr>
          <p:txBody>
            <a:bodyPr vert="vert" rtlCol="0" anchor="ctr"/>
            <a:lstStyle/>
            <a:p>
              <a:pPr algn="ctr" defTabSz="896042">
                <a:defRPr/>
              </a:pPr>
              <a:endParaRPr lang="en-US" sz="1200" b="1" kern="0" dirty="0">
                <a:solidFill>
                  <a:prstClr val="white"/>
                </a:solidFill>
                <a:latin typeface="Calibri" panose="020F0502020204030204"/>
              </a:endParaRPr>
            </a:p>
          </p:txBody>
        </p:sp>
        <p:grpSp>
          <p:nvGrpSpPr>
            <p:cNvPr id="16" name="Group 15">
              <a:extLst>
                <a:ext uri="{FF2B5EF4-FFF2-40B4-BE49-F238E27FC236}">
                  <a16:creationId xmlns:a16="http://schemas.microsoft.com/office/drawing/2014/main" id="{4E66A237-F9C2-4548-9BD1-4A26631FC063}"/>
                </a:ext>
              </a:extLst>
            </p:cNvPr>
            <p:cNvGrpSpPr/>
            <p:nvPr/>
          </p:nvGrpSpPr>
          <p:grpSpPr>
            <a:xfrm>
              <a:off x="270068" y="3939945"/>
              <a:ext cx="6680173" cy="2239644"/>
              <a:chOff x="270068" y="3939945"/>
              <a:chExt cx="6680173" cy="2239644"/>
            </a:xfrm>
          </p:grpSpPr>
          <p:cxnSp>
            <p:nvCxnSpPr>
              <p:cNvPr id="55" name="Straight Connector 54"/>
              <p:cNvCxnSpPr/>
              <p:nvPr/>
            </p:nvCxnSpPr>
            <p:spPr>
              <a:xfrm>
                <a:off x="3944881" y="3939945"/>
                <a:ext cx="0" cy="2239644"/>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6EB2982-C8CE-46AD-A9E2-324DBCEB78DD}"/>
                  </a:ext>
                </a:extLst>
              </p:cNvPr>
              <p:cNvGrpSpPr/>
              <p:nvPr/>
            </p:nvGrpSpPr>
            <p:grpSpPr>
              <a:xfrm>
                <a:off x="270068" y="3939945"/>
                <a:ext cx="6680173" cy="1754518"/>
                <a:chOff x="270068" y="3939945"/>
                <a:chExt cx="6680173" cy="1754518"/>
              </a:xfrm>
            </p:grpSpPr>
            <p:sp>
              <p:nvSpPr>
                <p:cNvPr id="61" name="TextBox 60"/>
                <p:cNvSpPr txBox="1"/>
                <p:nvPr/>
              </p:nvSpPr>
              <p:spPr>
                <a:xfrm>
                  <a:off x="4920733" y="4968155"/>
                  <a:ext cx="2029508" cy="307777"/>
                </a:xfrm>
                <a:prstGeom prst="rect">
                  <a:avLst/>
                </a:prstGeom>
                <a:noFill/>
              </p:spPr>
              <p:txBody>
                <a:bodyPr wrap="square" rtlCol="0">
                  <a:spAutoFit/>
                </a:bodyPr>
                <a:lstStyle/>
                <a:p>
                  <a:pPr algn="ctr" defTabSz="896042">
                    <a:defRPr/>
                  </a:pPr>
                  <a:r>
                    <a:rPr lang="en-US" sz="1400" b="1" kern="0" dirty="0">
                      <a:solidFill>
                        <a:srgbClr val="FFFFFF"/>
                      </a:solidFill>
                      <a:latin typeface="Segoe UI Semilight"/>
                    </a:rPr>
                    <a:t>3: Why</a:t>
                  </a:r>
                </a:p>
              </p:txBody>
            </p:sp>
            <p:sp>
              <p:nvSpPr>
                <p:cNvPr id="56" name="Isosceles Triangle 55"/>
                <p:cNvSpPr/>
                <p:nvPr/>
              </p:nvSpPr>
              <p:spPr bwMode="auto">
                <a:xfrm rot="5400000">
                  <a:off x="3883748" y="4997899"/>
                  <a:ext cx="294757" cy="172493"/>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a:xfrm>
                  <a:off x="270068" y="3939945"/>
                  <a:ext cx="3563151" cy="1754518"/>
                </a:xfrm>
                <a:prstGeom prst="rect">
                  <a:avLst/>
                </a:prstGeom>
                <a:solidFill>
                  <a:schemeClr val="bg1">
                    <a:lumMod val="95000"/>
                  </a:schemeClr>
                </a:solidFill>
                <a:ln w="6350">
                  <a:noFill/>
                </a:ln>
              </p:spPr>
              <p:style>
                <a:lnRef idx="2">
                  <a:schemeClr val="accent5">
                    <a:hueOff val="-9385555"/>
                    <a:satOff val="-911"/>
                    <a:lumOff val="1705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 typeface="Arial" panose="020B0604020202020204" pitchFamily="34" charset="0"/>
                    <a:buChar char="•"/>
                  </a:pPr>
                  <a:r>
                    <a:rPr lang="en-US" sz="1371" dirty="0">
                      <a:solidFill>
                        <a:srgbClr val="353535"/>
                      </a:solidFill>
                    </a:rPr>
                    <a:t>Cost model transformation </a:t>
                  </a:r>
                  <a:r>
                    <a:rPr lang="en-US" sz="1371" dirty="0" err="1">
                      <a:solidFill>
                        <a:srgbClr val="353535"/>
                      </a:solidFill>
                    </a:rPr>
                    <a:t>CapEx</a:t>
                  </a:r>
                  <a:r>
                    <a:rPr lang="en-US" sz="1371" dirty="0">
                      <a:solidFill>
                        <a:srgbClr val="353535"/>
                      </a:solidFill>
                    </a:rPr>
                    <a:t> to </a:t>
                  </a:r>
                  <a:r>
                    <a:rPr lang="en-US" sz="1371" dirty="0" err="1">
                      <a:solidFill>
                        <a:srgbClr val="353535"/>
                      </a:solidFill>
                    </a:rPr>
                    <a:t>OpEx</a:t>
                  </a:r>
                  <a:endParaRPr lang="en-US" sz="1371" dirty="0">
                    <a:solidFill>
                      <a:srgbClr val="353535"/>
                    </a:solidFill>
                  </a:endParaRPr>
                </a:p>
                <a:p>
                  <a:pPr marL="172971" lvl="1" indent="-172971" defTabSz="533196">
                    <a:spcBef>
                      <a:spcPts val="600"/>
                    </a:spcBef>
                    <a:buFont typeface="Arial" panose="020B0604020202020204" pitchFamily="34" charset="0"/>
                    <a:buChar char="•"/>
                  </a:pPr>
                  <a:r>
                    <a:rPr lang="en-US" sz="1371" dirty="0">
                      <a:solidFill>
                        <a:srgbClr val="353535"/>
                      </a:solidFill>
                    </a:rPr>
                    <a:t>Datacenter modernization insight</a:t>
                  </a:r>
                </a:p>
                <a:p>
                  <a:pPr marL="172971" lvl="1" indent="-172971" defTabSz="533196">
                    <a:spcBef>
                      <a:spcPts val="600"/>
                    </a:spcBef>
                    <a:buFont typeface="Arial" panose="020B0604020202020204" pitchFamily="34" charset="0"/>
                    <a:buChar char="•"/>
                  </a:pPr>
                  <a:r>
                    <a:rPr lang="en-US" sz="1371" dirty="0">
                      <a:solidFill>
                        <a:srgbClr val="353535"/>
                      </a:solidFill>
                    </a:rPr>
                    <a:t>Modern security and new capabilities such as advanced analytics &amp; AI</a:t>
                  </a:r>
                </a:p>
                <a:p>
                  <a:pPr marL="172971" lvl="1" indent="-172971" defTabSz="533196">
                    <a:spcBef>
                      <a:spcPts val="600"/>
                    </a:spcBef>
                    <a:buFont typeface="Arial" panose="020B0604020202020204" pitchFamily="34" charset="0"/>
                    <a:buChar char="•"/>
                  </a:pPr>
                  <a:r>
                    <a:rPr lang="en-US" sz="1371" dirty="0">
                      <a:solidFill>
                        <a:srgbClr val="353535"/>
                      </a:solidFill>
                    </a:rPr>
                    <a:t>Cloud scale and elasticity </a:t>
                  </a:r>
                </a:p>
                <a:p>
                  <a:pPr marL="172971" lvl="1" indent="-172971" defTabSz="533196">
                    <a:spcBef>
                      <a:spcPts val="600"/>
                    </a:spcBef>
                    <a:buFont typeface="Arial" panose="020B0604020202020204" pitchFamily="34" charset="0"/>
                    <a:buChar char="•"/>
                  </a:pPr>
                  <a:r>
                    <a:rPr lang="en-US" sz="1371" dirty="0">
                      <a:solidFill>
                        <a:srgbClr val="353535"/>
                      </a:solidFill>
                    </a:rPr>
                    <a:t>Pay for what you use – consumption </a:t>
                  </a:r>
                </a:p>
              </p:txBody>
            </p:sp>
          </p:grpSp>
        </p:grpSp>
      </p:grpSp>
      <p:grpSp>
        <p:nvGrpSpPr>
          <p:cNvPr id="18" name="Group 17">
            <a:extLst>
              <a:ext uri="{FF2B5EF4-FFF2-40B4-BE49-F238E27FC236}">
                <a16:creationId xmlns:a16="http://schemas.microsoft.com/office/drawing/2014/main" id="{51C0529C-70B1-470A-8856-80F9CC9949D4}"/>
              </a:ext>
            </a:extLst>
          </p:cNvPr>
          <p:cNvGrpSpPr/>
          <p:nvPr/>
        </p:nvGrpSpPr>
        <p:grpSpPr>
          <a:xfrm>
            <a:off x="5480601" y="1290845"/>
            <a:ext cx="6443653" cy="2335373"/>
            <a:chOff x="5480601" y="1290845"/>
            <a:chExt cx="6443653" cy="2335373"/>
          </a:xfrm>
        </p:grpSpPr>
        <p:cxnSp>
          <p:nvCxnSpPr>
            <p:cNvPr id="52" name="Straight Connector 51"/>
            <p:cNvCxnSpPr/>
            <p:nvPr/>
          </p:nvCxnSpPr>
          <p:spPr>
            <a:xfrm flipH="1">
              <a:off x="8357538" y="1290845"/>
              <a:ext cx="0" cy="2239644"/>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3E38A4F-4ED1-4E1E-930E-3197BCD39CE8}"/>
                </a:ext>
              </a:extLst>
            </p:cNvPr>
            <p:cNvGrpSpPr/>
            <p:nvPr/>
          </p:nvGrpSpPr>
          <p:grpSpPr>
            <a:xfrm>
              <a:off x="5480601" y="1354824"/>
              <a:ext cx="6443653" cy="2271394"/>
              <a:chOff x="5480601" y="1354824"/>
              <a:chExt cx="6443653" cy="2271394"/>
            </a:xfrm>
          </p:grpSpPr>
          <p:sp>
            <p:nvSpPr>
              <p:cNvPr id="47" name="Freeform 113"/>
              <p:cNvSpPr/>
              <p:nvPr/>
            </p:nvSpPr>
            <p:spPr>
              <a:xfrm rot="5400000">
                <a:off x="5915365" y="1605723"/>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2"/>
              </a:solidFill>
              <a:ln w="12700" cap="flat" cmpd="sng" algn="ctr">
                <a:noFill/>
                <a:prstDash val="solid"/>
                <a:miter lim="800000"/>
              </a:ln>
              <a:effectLst/>
            </p:spPr>
            <p:txBody>
              <a:bodyPr vert="vert270" rtlCol="0" anchor="ctr"/>
              <a:lstStyle/>
              <a:p>
                <a:pPr algn="ctr" defTabSz="896042">
                  <a:defRPr/>
                </a:pPr>
                <a:endParaRPr lang="en-US" sz="1200" b="1" kern="0" dirty="0">
                  <a:solidFill>
                    <a:prstClr val="white"/>
                  </a:solidFill>
                  <a:latin typeface="Calibri" panose="020F0502020204030204"/>
                </a:endParaRPr>
              </a:p>
            </p:txBody>
          </p:sp>
          <p:sp>
            <p:nvSpPr>
              <p:cNvPr id="51" name="TextBox 50"/>
              <p:cNvSpPr txBox="1"/>
              <p:nvPr/>
            </p:nvSpPr>
            <p:spPr>
              <a:xfrm>
                <a:off x="5653093" y="2294695"/>
                <a:ext cx="1460003" cy="307777"/>
              </a:xfrm>
              <a:prstGeom prst="rect">
                <a:avLst/>
              </a:prstGeom>
              <a:noFill/>
            </p:spPr>
            <p:txBody>
              <a:bodyPr wrap="square" rtlCol="0">
                <a:spAutoFit/>
              </a:bodyPr>
              <a:lstStyle/>
              <a:p>
                <a:pPr algn="ctr" defTabSz="696921">
                  <a:spcBef>
                    <a:spcPct val="0"/>
                  </a:spcBef>
                  <a:spcAft>
                    <a:spcPct val="35000"/>
                  </a:spcAft>
                  <a:defRPr/>
                </a:pPr>
                <a:r>
                  <a:rPr lang="en-US" sz="1400" b="1" dirty="0">
                    <a:solidFill>
                      <a:srgbClr val="FFFFFF"/>
                    </a:solidFill>
                    <a:latin typeface="Segoe UI Semilight"/>
                  </a:rPr>
                  <a:t>1: What</a:t>
                </a:r>
              </a:p>
            </p:txBody>
          </p:sp>
          <p:sp>
            <p:nvSpPr>
              <p:cNvPr id="53" name="Isosceles Triangle 52"/>
              <p:cNvSpPr/>
              <p:nvPr/>
            </p:nvSpPr>
            <p:spPr bwMode="auto">
              <a:xfrm rot="16200000" flipH="1">
                <a:off x="8123913" y="2324421"/>
                <a:ext cx="294757" cy="172493"/>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a:xfrm>
                <a:off x="8456579" y="1354824"/>
                <a:ext cx="3467675" cy="2022540"/>
              </a:xfrm>
              <a:prstGeom prst="rect">
                <a:avLst/>
              </a:prstGeom>
              <a:solidFill>
                <a:schemeClr val="bg1">
                  <a:lumMod val="95000"/>
                </a:schemeClr>
              </a:solidFill>
              <a:ln w="6350">
                <a:noFill/>
              </a:ln>
            </p:spPr>
            <p:style>
              <a:lnRef idx="2">
                <a:schemeClr val="accent5">
                  <a:hueOff val="-3128519"/>
                  <a:satOff val="-304"/>
                  <a:lumOff val="568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Free assessment of your physical and virtual environments with dependency discovery</a:t>
                </a: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Azure readiness report would be generated </a:t>
                </a:r>
                <a:endParaRPr lang="en-US" sz="1371" baseline="30000" dirty="0">
                  <a:solidFill>
                    <a:srgbClr val="353535"/>
                  </a:solidFill>
                  <a:latin typeface="Segoe UI Semilight"/>
                </a:endParaRP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Indicative cost of Azure server, network, and storage infrastructure based on current utilization </a:t>
                </a:r>
              </a:p>
            </p:txBody>
          </p:sp>
        </p:grpSp>
      </p:grpSp>
      <p:grpSp>
        <p:nvGrpSpPr>
          <p:cNvPr id="13" name="Group 12">
            <a:extLst>
              <a:ext uri="{FF2B5EF4-FFF2-40B4-BE49-F238E27FC236}">
                <a16:creationId xmlns:a16="http://schemas.microsoft.com/office/drawing/2014/main" id="{941BFDBC-33FA-4802-BE93-3F22B4D3F2F0}"/>
              </a:ext>
            </a:extLst>
          </p:cNvPr>
          <p:cNvGrpSpPr/>
          <p:nvPr/>
        </p:nvGrpSpPr>
        <p:grpSpPr>
          <a:xfrm>
            <a:off x="270067" y="1290845"/>
            <a:ext cx="5641610" cy="3381864"/>
            <a:chOff x="270067" y="1290845"/>
            <a:chExt cx="5641610" cy="3381864"/>
          </a:xfrm>
        </p:grpSpPr>
        <p:cxnSp>
          <p:nvCxnSpPr>
            <p:cNvPr id="10" name="Straight Connector 9"/>
            <p:cNvCxnSpPr/>
            <p:nvPr/>
          </p:nvCxnSpPr>
          <p:spPr>
            <a:xfrm>
              <a:off x="3944881" y="1290845"/>
              <a:ext cx="0" cy="223964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0892B23-5A66-4D71-B707-2B0414EAA743}"/>
                </a:ext>
              </a:extLst>
            </p:cNvPr>
            <p:cNvGrpSpPr/>
            <p:nvPr/>
          </p:nvGrpSpPr>
          <p:grpSpPr>
            <a:xfrm>
              <a:off x="270067" y="1290846"/>
              <a:ext cx="5641610" cy="3381863"/>
              <a:chOff x="270067" y="1290846"/>
              <a:chExt cx="5641610" cy="3381863"/>
            </a:xfrm>
          </p:grpSpPr>
          <p:sp>
            <p:nvSpPr>
              <p:cNvPr id="42" name="Freeform 112"/>
              <p:cNvSpPr/>
              <p:nvPr/>
            </p:nvSpPr>
            <p:spPr>
              <a:xfrm>
                <a:off x="4325946" y="2217450"/>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1"/>
              </a:solidFill>
              <a:ln w="12700" cap="flat" cmpd="sng" algn="ctr">
                <a:noFill/>
                <a:prstDash val="solid"/>
                <a:miter lim="800000"/>
              </a:ln>
              <a:effectLst/>
            </p:spPr>
            <p:txBody>
              <a:bodyPr vert="vert270" rtlCol="0" anchor="ctr">
                <a:normAutofit/>
              </a:bodyPr>
              <a:lstStyle/>
              <a:p>
                <a:pPr algn="ctr" defTabSz="896042">
                  <a:defRPr/>
                </a:pPr>
                <a:endParaRPr lang="en-US" sz="1200" b="1" kern="0" dirty="0">
                  <a:solidFill>
                    <a:prstClr val="white"/>
                  </a:solidFill>
                  <a:latin typeface="Calibri" panose="020F0502020204030204"/>
                </a:endParaRPr>
              </a:p>
            </p:txBody>
          </p:sp>
          <p:sp>
            <p:nvSpPr>
              <p:cNvPr id="43" name="TextBox 42"/>
              <p:cNvSpPr txBox="1"/>
              <p:nvPr/>
            </p:nvSpPr>
            <p:spPr>
              <a:xfrm>
                <a:off x="4409665" y="3445079"/>
                <a:ext cx="945007" cy="523220"/>
              </a:xfrm>
              <a:prstGeom prst="rect">
                <a:avLst/>
              </a:prstGeom>
              <a:noFill/>
            </p:spPr>
            <p:txBody>
              <a:bodyPr wrap="square" rtlCol="0">
                <a:spAutoFit/>
              </a:bodyPr>
              <a:lstStyle/>
              <a:p>
                <a:pPr algn="ctr" defTabSz="896042">
                  <a:defRPr/>
                </a:pPr>
                <a:r>
                  <a:rPr lang="en-US" sz="1400" b="1" kern="0" dirty="0">
                    <a:solidFill>
                      <a:prstClr val="white"/>
                    </a:solidFill>
                    <a:latin typeface="Segoe UI Semilight"/>
                  </a:rPr>
                  <a:t>4: Next</a:t>
                </a:r>
                <a:br>
                  <a:rPr lang="en-US" sz="1400" b="1" kern="0" dirty="0">
                    <a:solidFill>
                      <a:prstClr val="white"/>
                    </a:solidFill>
                    <a:latin typeface="Segoe UI Semilight"/>
                  </a:rPr>
                </a:br>
                <a:r>
                  <a:rPr lang="en-US" sz="1400" b="1" kern="0" dirty="0">
                    <a:solidFill>
                      <a:prstClr val="white"/>
                    </a:solidFill>
                    <a:latin typeface="Segoe UI Semilight"/>
                  </a:rPr>
                  <a:t>Steps</a:t>
                </a:r>
                <a:endParaRPr lang="en-US" sz="1200" b="1" kern="0" dirty="0">
                  <a:solidFill>
                    <a:prstClr val="white"/>
                  </a:solidFill>
                  <a:latin typeface="Segoe UI Semilight"/>
                </a:endParaRPr>
              </a:p>
            </p:txBody>
          </p:sp>
          <p:sp>
            <p:nvSpPr>
              <p:cNvPr id="46" name="Isosceles Triangle 45"/>
              <p:cNvSpPr/>
              <p:nvPr/>
            </p:nvSpPr>
            <p:spPr bwMode="auto">
              <a:xfrm rot="5400000">
                <a:off x="3883748" y="2324421"/>
                <a:ext cx="294757" cy="17249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a:xfrm>
                <a:off x="270067" y="1290846"/>
                <a:ext cx="3563152" cy="1811585"/>
              </a:xfrm>
              <a:prstGeom prst="rect">
                <a:avLst/>
              </a:prstGeom>
              <a:solidFill>
                <a:schemeClr val="bg1">
                  <a:lumMod val="95000"/>
                </a:schemeClr>
              </a:solidFill>
              <a:ln w="6350">
                <a:no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Tx/>
                  <a:buChar char="•"/>
                </a:pPr>
                <a:r>
                  <a:rPr lang="en-US" sz="1371" dirty="0">
                    <a:solidFill>
                      <a:srgbClr val="353535"/>
                    </a:solidFill>
                    <a:latin typeface="Segoe UI Semilight"/>
                  </a:rPr>
                  <a:t>Following on from the assessment we will arrange a meeting to discuss your assessment with you </a:t>
                </a:r>
              </a:p>
              <a:p>
                <a:pPr marL="172971" lvl="1" indent="-172971" defTabSz="533196">
                  <a:spcBef>
                    <a:spcPts val="600"/>
                  </a:spcBef>
                  <a:buFontTx/>
                  <a:buChar char="•"/>
                </a:pPr>
                <a:r>
                  <a:rPr lang="en-US" sz="1371" dirty="0">
                    <a:solidFill>
                      <a:srgbClr val="353535"/>
                    </a:solidFill>
                    <a:latin typeface="Segoe UI Semilight"/>
                  </a:rPr>
                  <a:t>Should you wish to proceed with your migration to Azure we will arrange a meeting to schedule the next actions</a:t>
                </a:r>
              </a:p>
              <a:p>
                <a:pPr marL="172971" lvl="1" indent="-172971" defTabSz="533196">
                  <a:spcBef>
                    <a:spcPts val="600"/>
                  </a:spcBef>
                  <a:buFontTx/>
                  <a:buChar char="•"/>
                </a:pPr>
                <a:endParaRPr lang="en-US" sz="1371" dirty="0">
                  <a:solidFill>
                    <a:srgbClr val="353535"/>
                  </a:solidFill>
                  <a:latin typeface="Segoe UI Semilight"/>
                </a:endParaRPr>
              </a:p>
            </p:txBody>
          </p:sp>
        </p:grpSp>
      </p:grpSp>
      <p:grpSp>
        <p:nvGrpSpPr>
          <p:cNvPr id="12" name="Group 11">
            <a:extLst>
              <a:ext uri="{FF2B5EF4-FFF2-40B4-BE49-F238E27FC236}">
                <a16:creationId xmlns:a16="http://schemas.microsoft.com/office/drawing/2014/main" id="{F7AD6454-B51F-4E74-9F58-5432D6AA95D6}"/>
              </a:ext>
            </a:extLst>
          </p:cNvPr>
          <p:cNvGrpSpPr/>
          <p:nvPr/>
        </p:nvGrpSpPr>
        <p:grpSpPr>
          <a:xfrm>
            <a:off x="5495705" y="3234531"/>
            <a:ext cx="1454527" cy="1454525"/>
            <a:chOff x="5495705" y="3234531"/>
            <a:chExt cx="1454527" cy="1454525"/>
          </a:xfrm>
        </p:grpSpPr>
        <p:sp>
          <p:nvSpPr>
            <p:cNvPr id="72" name="Circular Arrow 46"/>
            <p:cNvSpPr/>
            <p:nvPr/>
          </p:nvSpPr>
          <p:spPr>
            <a:xfrm>
              <a:off x="5495705" y="3234531"/>
              <a:ext cx="1454527" cy="1454525"/>
            </a:xfrm>
            <a:prstGeom prst="circularArrow">
              <a:avLst>
                <a:gd name="adj1" fmla="val 5085"/>
                <a:gd name="adj2" fmla="val 327528"/>
                <a:gd name="adj3" fmla="val 7232777"/>
                <a:gd name="adj4" fmla="val 3239695"/>
                <a:gd name="adj5" fmla="val 5932"/>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39" name="Picture 38">
              <a:extLst>
                <a:ext uri="{FF2B5EF4-FFF2-40B4-BE49-F238E27FC236}">
                  <a16:creationId xmlns:a16="http://schemas.microsoft.com/office/drawing/2014/main" id="{3F1EDA62-9B3E-4F68-A871-2D3D345A8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595" y="3627171"/>
              <a:ext cx="876497" cy="500855"/>
            </a:xfrm>
            <a:prstGeom prst="rect">
              <a:avLst/>
            </a:prstGeom>
          </p:spPr>
        </p:pic>
      </p:grpSp>
      <p:grpSp>
        <p:nvGrpSpPr>
          <p:cNvPr id="15" name="Group 14">
            <a:extLst>
              <a:ext uri="{FF2B5EF4-FFF2-40B4-BE49-F238E27FC236}">
                <a16:creationId xmlns:a16="http://schemas.microsoft.com/office/drawing/2014/main" id="{D410248A-5C43-40A7-AFFD-CE2AAAAA3E41}"/>
              </a:ext>
            </a:extLst>
          </p:cNvPr>
          <p:cNvGrpSpPr/>
          <p:nvPr/>
        </p:nvGrpSpPr>
        <p:grpSpPr>
          <a:xfrm>
            <a:off x="6533585" y="3206084"/>
            <a:ext cx="5399636" cy="2973506"/>
            <a:chOff x="6533585" y="3206084"/>
            <a:chExt cx="5399636" cy="2973506"/>
          </a:xfrm>
        </p:grpSpPr>
        <p:cxnSp>
          <p:nvCxnSpPr>
            <p:cNvPr id="57" name="Straight Connector 56"/>
            <p:cNvCxnSpPr/>
            <p:nvPr/>
          </p:nvCxnSpPr>
          <p:spPr>
            <a:xfrm flipH="1">
              <a:off x="8357538" y="3939946"/>
              <a:ext cx="0" cy="2239644"/>
            </a:xfrm>
            <a:prstGeom prst="line">
              <a:avLst/>
            </a:prstGeom>
            <a:solidFill>
              <a:schemeClr val="accent5">
                <a:lumMod val="75000"/>
              </a:schemeClr>
            </a:solidFill>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1EC5864-C583-4C70-845A-F0610CD7A30B}"/>
                </a:ext>
              </a:extLst>
            </p:cNvPr>
            <p:cNvGrpSpPr/>
            <p:nvPr/>
          </p:nvGrpSpPr>
          <p:grpSpPr>
            <a:xfrm>
              <a:off x="6533585" y="3206084"/>
              <a:ext cx="5399636" cy="2455259"/>
              <a:chOff x="6533585" y="3206084"/>
              <a:chExt cx="5399636" cy="2455259"/>
            </a:xfrm>
          </p:grpSpPr>
          <p:grpSp>
            <p:nvGrpSpPr>
              <p:cNvPr id="4" name="Group 3">
                <a:extLst>
                  <a:ext uri="{FF2B5EF4-FFF2-40B4-BE49-F238E27FC236}">
                    <a16:creationId xmlns:a16="http://schemas.microsoft.com/office/drawing/2014/main" id="{8098C241-EA0A-4313-BDC3-629DDBAB11CF}"/>
                  </a:ext>
                </a:extLst>
              </p:cNvPr>
              <p:cNvGrpSpPr/>
              <p:nvPr/>
            </p:nvGrpSpPr>
            <p:grpSpPr>
              <a:xfrm>
                <a:off x="6533585" y="3206084"/>
                <a:ext cx="5399636" cy="2455259"/>
                <a:chOff x="6534255" y="3195050"/>
                <a:chExt cx="5399636" cy="2455259"/>
              </a:xfrm>
            </p:grpSpPr>
            <p:sp>
              <p:nvSpPr>
                <p:cNvPr id="63" name="Freeform 114"/>
                <p:cNvSpPr/>
                <p:nvPr/>
              </p:nvSpPr>
              <p:spPr>
                <a:xfrm flipH="1" flipV="1">
                  <a:off x="6534255" y="3195050"/>
                  <a:ext cx="1585731" cy="2455259"/>
                </a:xfrm>
                <a:custGeom>
                  <a:avLst/>
                  <a:gdLst>
                    <a:gd name="connsiteX0" fmla="*/ 980064 w 1427049"/>
                    <a:gd name="connsiteY0" fmla="*/ 0 h 2209564"/>
                    <a:gd name="connsiteX1" fmla="*/ 980064 w 1427049"/>
                    <a:gd name="connsiteY1" fmla="*/ 1540937 h 2209564"/>
                    <a:gd name="connsiteX2" fmla="*/ 980064 w 1427049"/>
                    <a:gd name="connsiteY2" fmla="*/ 1574188 h 2209564"/>
                    <a:gd name="connsiteX3" fmla="*/ 981743 w 1427049"/>
                    <a:gd name="connsiteY3" fmla="*/ 1574188 h 2209564"/>
                    <a:gd name="connsiteX4" fmla="*/ 983802 w 1427049"/>
                    <a:gd name="connsiteY4" fmla="*/ 1614967 h 2209564"/>
                    <a:gd name="connsiteX5" fmla="*/ 985100 w 1427049"/>
                    <a:gd name="connsiteY5" fmla="*/ 1623468 h 2209564"/>
                    <a:gd name="connsiteX6" fmla="*/ 987498 w 1427049"/>
                    <a:gd name="connsiteY6" fmla="*/ 1639179 h 2209564"/>
                    <a:gd name="connsiteX7" fmla="*/ 988407 w 1427049"/>
                    <a:gd name="connsiteY7" fmla="*/ 1651202 h 2209564"/>
                    <a:gd name="connsiteX8" fmla="*/ 991146 w 1427049"/>
                    <a:gd name="connsiteY8" fmla="*/ 1663082 h 2209564"/>
                    <a:gd name="connsiteX9" fmla="*/ 994774 w 1427049"/>
                    <a:gd name="connsiteY9" fmla="*/ 1686857 h 2209564"/>
                    <a:gd name="connsiteX10" fmla="*/ 1001958 w 1427049"/>
                    <a:gd name="connsiteY10" fmla="*/ 1710000 h 2209564"/>
                    <a:gd name="connsiteX11" fmla="*/ 1006251 w 1427049"/>
                    <a:gd name="connsiteY11" fmla="*/ 1728627 h 2209564"/>
                    <a:gd name="connsiteX12" fmla="*/ 1010023 w 1427049"/>
                    <a:gd name="connsiteY12" fmla="*/ 1747722 h 2209564"/>
                    <a:gd name="connsiteX13" fmla="*/ 1011502 w 1427049"/>
                    <a:gd name="connsiteY13" fmla="*/ 1751413 h 2209564"/>
                    <a:gd name="connsiteX14" fmla="*/ 1012616 w 1427049"/>
                    <a:gd name="connsiteY14" fmla="*/ 1756246 h 2209564"/>
                    <a:gd name="connsiteX15" fmla="*/ 1030044 w 1427049"/>
                    <a:gd name="connsiteY15" fmla="*/ 1800478 h 2209564"/>
                    <a:gd name="connsiteX16" fmla="*/ 1035434 w 1427049"/>
                    <a:gd name="connsiteY16" fmla="*/ 1817841 h 2209564"/>
                    <a:gd name="connsiteX17" fmla="*/ 1036963 w 1427049"/>
                    <a:gd name="connsiteY17" fmla="*/ 1822768 h 2209564"/>
                    <a:gd name="connsiteX18" fmla="*/ 1043760 w 1427049"/>
                    <a:gd name="connsiteY18" fmla="*/ 1835291 h 2209564"/>
                    <a:gd name="connsiteX19" fmla="*/ 1051463 w 1427049"/>
                    <a:gd name="connsiteY19" fmla="*/ 1854840 h 2209564"/>
                    <a:gd name="connsiteX20" fmla="*/ 1056451 w 1427049"/>
                    <a:gd name="connsiteY20" fmla="*/ 1863518 h 2209564"/>
                    <a:gd name="connsiteX21" fmla="*/ 1059275 w 1427049"/>
                    <a:gd name="connsiteY21" fmla="*/ 1870560 h 2209564"/>
                    <a:gd name="connsiteX22" fmla="*/ 1072724 w 1427049"/>
                    <a:gd name="connsiteY22" fmla="*/ 1891830 h 2209564"/>
                    <a:gd name="connsiteX23" fmla="*/ 1103714 w 1427049"/>
                    <a:gd name="connsiteY23" fmla="*/ 1945748 h 2209564"/>
                    <a:gd name="connsiteX24" fmla="*/ 1103718 w 1427049"/>
                    <a:gd name="connsiteY24" fmla="*/ 1945755 h 2209564"/>
                    <a:gd name="connsiteX25" fmla="*/ 1103720 w 1427049"/>
                    <a:gd name="connsiteY25" fmla="*/ 1945758 h 2209564"/>
                    <a:gd name="connsiteX26" fmla="*/ 1103737 w 1427049"/>
                    <a:gd name="connsiteY26" fmla="*/ 1945778 h 2209564"/>
                    <a:gd name="connsiteX27" fmla="*/ 1119611 w 1427049"/>
                    <a:gd name="connsiteY27" fmla="*/ 1965981 h 2209564"/>
                    <a:gd name="connsiteX28" fmla="*/ 1129160 w 1427049"/>
                    <a:gd name="connsiteY28" fmla="*/ 1981082 h 2209564"/>
                    <a:gd name="connsiteX29" fmla="*/ 1145053 w 1427049"/>
                    <a:gd name="connsiteY29" fmla="*/ 1998362 h 2209564"/>
                    <a:gd name="connsiteX30" fmla="*/ 1168158 w 1427049"/>
                    <a:gd name="connsiteY30" fmla="*/ 2027769 h 2209564"/>
                    <a:gd name="connsiteX31" fmla="*/ 1183278 w 1427049"/>
                    <a:gd name="connsiteY31" fmla="*/ 2042183 h 2209564"/>
                    <a:gd name="connsiteX32" fmla="*/ 1192132 w 1427049"/>
                    <a:gd name="connsiteY32" fmla="*/ 2052914 h 2209564"/>
                    <a:gd name="connsiteX33" fmla="*/ 1204969 w 1427049"/>
                    <a:gd name="connsiteY33" fmla="*/ 2063506 h 2209564"/>
                    <a:gd name="connsiteX34" fmla="*/ 1217278 w 1427049"/>
                    <a:gd name="connsiteY34" fmla="*/ 2076889 h 2209564"/>
                    <a:gd name="connsiteX35" fmla="*/ 1228941 w 1427049"/>
                    <a:gd name="connsiteY35" fmla="*/ 2085718 h 2209564"/>
                    <a:gd name="connsiteX36" fmla="*/ 1243550 w 1427049"/>
                    <a:gd name="connsiteY36" fmla="*/ 2099645 h 2209564"/>
                    <a:gd name="connsiteX37" fmla="*/ 1281300 w 1427049"/>
                    <a:gd name="connsiteY37" fmla="*/ 2126485 h 2209564"/>
                    <a:gd name="connsiteX38" fmla="*/ 1299289 w 1427049"/>
                    <a:gd name="connsiteY38" fmla="*/ 2141327 h 2209564"/>
                    <a:gd name="connsiteX39" fmla="*/ 1310288 w 1427049"/>
                    <a:gd name="connsiteY39" fmla="*/ 2147297 h 2209564"/>
                    <a:gd name="connsiteX40" fmla="*/ 1321232 w 1427049"/>
                    <a:gd name="connsiteY40" fmla="*/ 2155581 h 2209564"/>
                    <a:gd name="connsiteX41" fmla="*/ 1324648 w 1427049"/>
                    <a:gd name="connsiteY41" fmla="*/ 2157303 h 2209564"/>
                    <a:gd name="connsiteX42" fmla="*/ 1328666 w 1427049"/>
                    <a:gd name="connsiteY42" fmla="*/ 2160160 h 2209564"/>
                    <a:gd name="connsiteX43" fmla="*/ 1422278 w 1427049"/>
                    <a:gd name="connsiteY43" fmla="*/ 2208083 h 2209564"/>
                    <a:gd name="connsiteX44" fmla="*/ 1427049 w 1427049"/>
                    <a:gd name="connsiteY44" fmla="*/ 2209564 h 2209564"/>
                    <a:gd name="connsiteX45" fmla="*/ 136476 w 1427049"/>
                    <a:gd name="connsiteY45" fmla="*/ 2209564 h 2209564"/>
                    <a:gd name="connsiteX46" fmla="*/ 133918 w 1427049"/>
                    <a:gd name="connsiteY46" fmla="*/ 2204253 h 2209564"/>
                    <a:gd name="connsiteX47" fmla="*/ 0 w 1427049"/>
                    <a:gd name="connsiteY47" fmla="*/ 1540937 h 2209564"/>
                    <a:gd name="connsiteX48" fmla="*/ 891830 w 1427049"/>
                    <a:gd name="connsiteY48" fmla="*/ 42505 h 220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7049" h="2209564">
                      <a:moveTo>
                        <a:pt x="980064" y="0"/>
                      </a:moveTo>
                      <a:lnTo>
                        <a:pt x="980064" y="1540937"/>
                      </a:lnTo>
                      <a:lnTo>
                        <a:pt x="980064" y="1574188"/>
                      </a:lnTo>
                      <a:lnTo>
                        <a:pt x="981743" y="1574188"/>
                      </a:lnTo>
                      <a:lnTo>
                        <a:pt x="983802" y="1614967"/>
                      </a:lnTo>
                      <a:lnTo>
                        <a:pt x="985100" y="1623468"/>
                      </a:lnTo>
                      <a:lnTo>
                        <a:pt x="987498" y="1639179"/>
                      </a:lnTo>
                      <a:lnTo>
                        <a:pt x="988407" y="1651202"/>
                      </a:lnTo>
                      <a:lnTo>
                        <a:pt x="991146" y="1663082"/>
                      </a:lnTo>
                      <a:lnTo>
                        <a:pt x="994774" y="1686857"/>
                      </a:lnTo>
                      <a:lnTo>
                        <a:pt x="1001958" y="1710000"/>
                      </a:lnTo>
                      <a:lnTo>
                        <a:pt x="1006251" y="1728627"/>
                      </a:lnTo>
                      <a:lnTo>
                        <a:pt x="1010023" y="1747722"/>
                      </a:lnTo>
                      <a:lnTo>
                        <a:pt x="1011502" y="1751413"/>
                      </a:lnTo>
                      <a:lnTo>
                        <a:pt x="1012616" y="1756246"/>
                      </a:lnTo>
                      <a:lnTo>
                        <a:pt x="1030044" y="1800478"/>
                      </a:lnTo>
                      <a:lnTo>
                        <a:pt x="1035434" y="1817841"/>
                      </a:lnTo>
                      <a:lnTo>
                        <a:pt x="1036963" y="1822768"/>
                      </a:lnTo>
                      <a:lnTo>
                        <a:pt x="1043760" y="1835291"/>
                      </a:lnTo>
                      <a:lnTo>
                        <a:pt x="1051463" y="1854840"/>
                      </a:lnTo>
                      <a:lnTo>
                        <a:pt x="1056451" y="1863518"/>
                      </a:lnTo>
                      <a:lnTo>
                        <a:pt x="1059275" y="1870560"/>
                      </a:lnTo>
                      <a:lnTo>
                        <a:pt x="1072724" y="1891830"/>
                      </a:lnTo>
                      <a:lnTo>
                        <a:pt x="1103714" y="1945748"/>
                      </a:lnTo>
                      <a:lnTo>
                        <a:pt x="1103718" y="1945755"/>
                      </a:lnTo>
                      <a:lnTo>
                        <a:pt x="1103720" y="1945758"/>
                      </a:lnTo>
                      <a:lnTo>
                        <a:pt x="1103737" y="1945778"/>
                      </a:lnTo>
                      <a:lnTo>
                        <a:pt x="1119611" y="1965981"/>
                      </a:lnTo>
                      <a:lnTo>
                        <a:pt x="1129160" y="1981082"/>
                      </a:lnTo>
                      <a:lnTo>
                        <a:pt x="1145053" y="1998362"/>
                      </a:lnTo>
                      <a:lnTo>
                        <a:pt x="1168158" y="2027769"/>
                      </a:lnTo>
                      <a:lnTo>
                        <a:pt x="1183278" y="2042183"/>
                      </a:lnTo>
                      <a:lnTo>
                        <a:pt x="1192132" y="2052914"/>
                      </a:lnTo>
                      <a:lnTo>
                        <a:pt x="1204969" y="2063506"/>
                      </a:lnTo>
                      <a:lnTo>
                        <a:pt x="1217278" y="2076889"/>
                      </a:lnTo>
                      <a:lnTo>
                        <a:pt x="1228941" y="2085718"/>
                      </a:lnTo>
                      <a:lnTo>
                        <a:pt x="1243550" y="2099645"/>
                      </a:lnTo>
                      <a:lnTo>
                        <a:pt x="1281300" y="2126485"/>
                      </a:lnTo>
                      <a:lnTo>
                        <a:pt x="1299289" y="2141327"/>
                      </a:lnTo>
                      <a:lnTo>
                        <a:pt x="1310288" y="2147297"/>
                      </a:lnTo>
                      <a:lnTo>
                        <a:pt x="1321232" y="2155581"/>
                      </a:lnTo>
                      <a:lnTo>
                        <a:pt x="1324648" y="2157303"/>
                      </a:lnTo>
                      <a:lnTo>
                        <a:pt x="1328666" y="2160160"/>
                      </a:lnTo>
                      <a:cubicBezTo>
                        <a:pt x="1358522" y="2178301"/>
                        <a:pt x="1389795" y="2194344"/>
                        <a:pt x="1422278" y="2208083"/>
                      </a:cubicBezTo>
                      <a:lnTo>
                        <a:pt x="1427049" y="2209564"/>
                      </a:lnTo>
                      <a:lnTo>
                        <a:pt x="136476" y="2209564"/>
                      </a:lnTo>
                      <a:lnTo>
                        <a:pt x="133918" y="2204253"/>
                      </a:lnTo>
                      <a:cubicBezTo>
                        <a:pt x="47685" y="2000376"/>
                        <a:pt x="0" y="1776225"/>
                        <a:pt x="0" y="1540937"/>
                      </a:cubicBezTo>
                      <a:cubicBezTo>
                        <a:pt x="0" y="893894"/>
                        <a:pt x="360616" y="331078"/>
                        <a:pt x="891830" y="42505"/>
                      </a:cubicBezTo>
                      <a:close/>
                    </a:path>
                  </a:pathLst>
                </a:custGeom>
                <a:solidFill>
                  <a:schemeClr val="accent5">
                    <a:lumMod val="75000"/>
                  </a:schemeClr>
                </a:solidFill>
                <a:ln w="12700" cap="flat" cmpd="sng" algn="ctr">
                  <a:noFill/>
                  <a:prstDash val="solid"/>
                  <a:miter lim="800000"/>
                </a:ln>
                <a:effectLst/>
              </p:spPr>
              <p:txBody>
                <a:bodyPr vert="vert" rtlCol="0" anchor="ctr"/>
                <a:lstStyle/>
                <a:p>
                  <a:pPr algn="ctr" defTabSz="896042">
                    <a:defRPr/>
                  </a:pPr>
                  <a:endParaRPr lang="en-US" sz="1200" b="1" kern="0" dirty="0">
                    <a:solidFill>
                      <a:prstClr val="white"/>
                    </a:solidFill>
                    <a:latin typeface="Calibri" panose="020F0502020204030204"/>
                  </a:endParaRPr>
                </a:p>
              </p:txBody>
            </p:sp>
            <p:sp>
              <p:nvSpPr>
                <p:cNvPr id="58" name="Isosceles Triangle 57"/>
                <p:cNvSpPr/>
                <p:nvPr/>
              </p:nvSpPr>
              <p:spPr bwMode="auto">
                <a:xfrm rot="16200000" flipH="1">
                  <a:off x="8123913" y="4997900"/>
                  <a:ext cx="294757" cy="172493"/>
                </a:xfrm>
                <a:prstGeom prst="triangl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ts val="300"/>
                    </a:spcBef>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a:xfrm>
                  <a:off x="8469201" y="3939946"/>
                  <a:ext cx="3464690" cy="1389675"/>
                </a:xfrm>
                <a:prstGeom prst="rect">
                  <a:avLst/>
                </a:prstGeom>
                <a:solidFill>
                  <a:schemeClr val="bg1">
                    <a:lumMod val="95000"/>
                  </a:schemeClr>
                </a:solidFill>
                <a:ln w="6350">
                  <a:noFill/>
                </a:ln>
              </p:spPr>
              <p:style>
                <a:lnRef idx="2">
                  <a:schemeClr val="accent5">
                    <a:hueOff val="-6257037"/>
                    <a:satOff val="-607"/>
                    <a:lumOff val="113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Agent-based and agent-less options </a:t>
                  </a: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Assessment will take place over 2-4 weeks depending on your environment</a:t>
                  </a:r>
                </a:p>
                <a:p>
                  <a:pPr marL="172971" lvl="1" indent="-172971" defTabSz="533196">
                    <a:spcBef>
                      <a:spcPts val="600"/>
                    </a:spcBef>
                    <a:buFont typeface="Arial" panose="020B0604020202020204" pitchFamily="34" charset="0"/>
                    <a:buChar char="•"/>
                  </a:pPr>
                  <a:r>
                    <a:rPr lang="en-US" sz="1371" dirty="0">
                      <a:solidFill>
                        <a:srgbClr val="353535"/>
                      </a:solidFill>
                      <a:latin typeface="Segoe UI Semilight"/>
                    </a:rPr>
                    <a:t>Only metadata is collected – </a:t>
                  </a:r>
                  <a:r>
                    <a:rPr lang="en-US" sz="1371" b="1" dirty="0">
                      <a:solidFill>
                        <a:srgbClr val="353535"/>
                      </a:solidFill>
                      <a:latin typeface="Segoe UI Semilight"/>
                    </a:rPr>
                    <a:t>no customer data </a:t>
                  </a:r>
                  <a:endParaRPr lang="en-US" sz="1371" dirty="0">
                    <a:solidFill>
                      <a:srgbClr val="353535"/>
                    </a:solidFill>
                    <a:latin typeface="Segoe UI Semilight"/>
                  </a:endParaRPr>
                </a:p>
              </p:txBody>
            </p:sp>
          </p:grpSp>
          <p:sp>
            <p:nvSpPr>
              <p:cNvPr id="64" name="TextBox 63"/>
              <p:cNvSpPr txBox="1"/>
              <p:nvPr/>
            </p:nvSpPr>
            <p:spPr>
              <a:xfrm>
                <a:off x="7050820" y="3851313"/>
                <a:ext cx="947418" cy="307777"/>
              </a:xfrm>
              <a:prstGeom prst="rect">
                <a:avLst/>
              </a:prstGeom>
              <a:noFill/>
            </p:spPr>
            <p:txBody>
              <a:bodyPr wrap="square" rtlCol="0">
                <a:spAutoFit/>
              </a:bodyPr>
              <a:lstStyle/>
              <a:p>
                <a:pPr algn="ctr" defTabSz="896042">
                  <a:defRPr/>
                </a:pPr>
                <a:r>
                  <a:rPr lang="en-US" sz="1400" b="1" kern="0" dirty="0">
                    <a:solidFill>
                      <a:srgbClr val="FFFFFF"/>
                    </a:solidFill>
                    <a:latin typeface="Segoe UI Semilight"/>
                  </a:rPr>
                  <a:t>2: How</a:t>
                </a:r>
              </a:p>
            </p:txBody>
          </p:sp>
        </p:grpSp>
      </p:grpSp>
    </p:spTree>
    <p:extLst>
      <p:ext uri="{BB962C8B-B14F-4D97-AF65-F5344CB8AC3E}">
        <p14:creationId xmlns:p14="http://schemas.microsoft.com/office/powerpoint/2010/main" val="295453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ircle(in)">
                                      <p:cBhvr>
                                        <p:cTn id="2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1">
            <a:extLst>
              <a:ext uri="{FF2B5EF4-FFF2-40B4-BE49-F238E27FC236}">
                <a16:creationId xmlns:a16="http://schemas.microsoft.com/office/drawing/2014/main" id="{419E00C2-2AA7-419F-91AD-B6D498D8B067}"/>
              </a:ext>
            </a:extLst>
          </p:cNvPr>
          <p:cNvSpPr/>
          <p:nvPr/>
        </p:nvSpPr>
        <p:spPr bwMode="auto">
          <a:xfrm>
            <a:off x="2203427" y="826563"/>
            <a:ext cx="7785148" cy="429682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p:cNvSpPr/>
          <p:nvPr/>
        </p:nvSpPr>
        <p:spPr bwMode="auto">
          <a:xfrm>
            <a:off x="2610345" y="4811839"/>
            <a:ext cx="1020118" cy="70773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4451584" y="4698302"/>
            <a:ext cx="913294" cy="96251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a:off x="6523902" y="4836708"/>
            <a:ext cx="685703" cy="68570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8254161" y="4836708"/>
            <a:ext cx="896466" cy="68570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10">
            <a:extLst>
              <a:ext uri="{FF2B5EF4-FFF2-40B4-BE49-F238E27FC236}">
                <a16:creationId xmlns:a16="http://schemas.microsoft.com/office/drawing/2014/main" id="{896338E4-5E15-43CE-8AF9-7CEA7FF4CEDC}"/>
              </a:ext>
            </a:extLst>
          </p:cNvPr>
          <p:cNvSpPr txBox="1"/>
          <p:nvPr/>
        </p:nvSpPr>
        <p:spPr>
          <a:xfrm>
            <a:off x="7706325"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2058402"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5793436"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3875251" y="5754782"/>
            <a:ext cx="2097380" cy="45961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2600" spc="29">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740243" y="4697218"/>
            <a:ext cx="732318" cy="73231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566337" y="4734168"/>
            <a:ext cx="674103" cy="658416"/>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6593706" y="4691152"/>
            <a:ext cx="501429" cy="74444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8360442" y="4698302"/>
            <a:ext cx="790186" cy="781888"/>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3" name="MS cloud text">
            <a:extLst>
              <a:ext uri="{FF2B5EF4-FFF2-40B4-BE49-F238E27FC236}">
                <a16:creationId xmlns:a16="http://schemas.microsoft.com/office/drawing/2014/main" id="{9E59C516-6363-4A74-B86F-292983DE1AF7}"/>
              </a:ext>
            </a:extLst>
          </p:cNvPr>
          <p:cNvSpPr txBox="1">
            <a:spLocks/>
          </p:cNvSpPr>
          <p:nvPr/>
        </p:nvSpPr>
        <p:spPr>
          <a:xfrm>
            <a:off x="2932029" y="2919145"/>
            <a:ext cx="6711446" cy="1144340"/>
          </a:xfrm>
          <a:prstGeom prst="rect">
            <a:avLst/>
          </a:prstGeom>
        </p:spPr>
        <p:txBody>
          <a:bodyPr vert="horz" wrap="square" lIns="143407" tIns="89630" rIns="143407" bIns="8963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214">
              <a:defRPr/>
            </a:pPr>
            <a:r>
              <a:rPr lang="en-US" sz="5499" kern="0" spc="-100" dirty="0">
                <a:solidFill>
                  <a:srgbClr val="002050"/>
                </a:solidFill>
                <a:latin typeface="Segoe UI Semilight"/>
                <a:cs typeface="Segoe UI Semilight" panose="020B0402040204020203" pitchFamily="34" charset="0"/>
              </a:rPr>
              <a:t>Azure. Cloud for all.</a:t>
            </a:r>
            <a:endParaRPr lang="en-US" sz="5499" kern="0" spc="-100" dirty="0">
              <a:solidFill>
                <a:srgbClr val="002050"/>
              </a:solidFill>
              <a:latin typeface="Segoe UI Light"/>
              <a:cs typeface="Segoe UI Semilight" panose="020B0402040204020203" pitchFamily="34" charset="0"/>
            </a:endParaRPr>
          </a:p>
        </p:txBody>
      </p:sp>
      <p:sp>
        <p:nvSpPr>
          <p:cNvPr id="18" name="Title 1">
            <a:extLst>
              <a:ext uri="{FF2B5EF4-FFF2-40B4-BE49-F238E27FC236}">
                <a16:creationId xmlns:a16="http://schemas.microsoft.com/office/drawing/2014/main" id="{59B666FD-1933-4269-B1C3-7C025AA5DEF6}"/>
              </a:ext>
            </a:extLst>
          </p:cNvPr>
          <p:cNvSpPr>
            <a:spLocks noGrp="1"/>
          </p:cNvSpPr>
          <p:nvPr>
            <p:ph type="title"/>
          </p:nvPr>
        </p:nvSpPr>
        <p:spPr>
          <a:xfrm>
            <a:off x="295153" y="121906"/>
            <a:ext cx="10401103" cy="655619"/>
          </a:xfrm>
        </p:spPr>
        <p:txBody>
          <a:bodyPr>
            <a:noAutofit/>
          </a:bodyPr>
          <a:lstStyle/>
          <a:p>
            <a:r>
              <a:rPr lang="en-US" sz="4000" kern="0" dirty="0">
                <a:solidFill>
                  <a:srgbClr val="002050"/>
                </a:solidFill>
                <a:latin typeface="Segoe UI Semilight"/>
                <a:cs typeface="Segoe UI Semilight" panose="020B0402040204020203" pitchFamily="34" charset="0"/>
              </a:rPr>
              <a:t>Why Microsoft Azure?</a:t>
            </a:r>
            <a:endParaRPr lang="en-US" sz="4000" dirty="0"/>
          </a:p>
        </p:txBody>
      </p: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400"/>
                                        <p:tgtEl>
                                          <p:spTgt spid="43"/>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4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896338E4-5E15-43CE-8AF9-7CEA7FF4CEDC}"/>
              </a:ext>
            </a:extLst>
          </p:cNvPr>
          <p:cNvSpPr txBox="1"/>
          <p:nvPr/>
        </p:nvSpPr>
        <p:spPr>
          <a:xfrm>
            <a:off x="9147292"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a:ln>
                  <a:noFill/>
                </a:ln>
                <a:solidFill>
                  <a:srgbClr val="0078D7"/>
                </a:solidFill>
                <a:effectLst/>
                <a:uLnTx/>
                <a:uFillTx/>
                <a:latin typeface="Segoe UI"/>
                <a:ea typeface="+mn-ea"/>
                <a:cs typeface="Segoe UI" pitchFamily="34" charset="0"/>
              </a:rPr>
              <a:t>Trusted</a:t>
            </a:r>
          </a:p>
        </p:txBody>
      </p:sp>
      <p:sp>
        <p:nvSpPr>
          <p:cNvPr id="19" name="TextBox 10">
            <a:extLst>
              <a:ext uri="{FF2B5EF4-FFF2-40B4-BE49-F238E27FC236}">
                <a16:creationId xmlns:a16="http://schemas.microsoft.com/office/drawing/2014/main" id="{8BD8644E-02C1-4F61-928F-E8902B1F0AC2}"/>
              </a:ext>
            </a:extLst>
          </p:cNvPr>
          <p:cNvSpPr txBox="1"/>
          <p:nvPr/>
        </p:nvSpPr>
        <p:spPr>
          <a:xfrm>
            <a:off x="1084161"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0" name="TextBox 10">
            <a:extLst>
              <a:ext uri="{FF2B5EF4-FFF2-40B4-BE49-F238E27FC236}">
                <a16:creationId xmlns:a16="http://schemas.microsoft.com/office/drawing/2014/main" id="{FF250B0B-16D0-4242-B609-FCD6071403FF}"/>
              </a:ext>
            </a:extLst>
          </p:cNvPr>
          <p:cNvSpPr txBox="1"/>
          <p:nvPr/>
        </p:nvSpPr>
        <p:spPr>
          <a:xfrm>
            <a:off x="6456502"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a:ln>
                  <a:noFill/>
                </a:ln>
                <a:solidFill>
                  <a:srgbClr val="0078D7"/>
                </a:solidFill>
                <a:effectLst/>
                <a:uLnTx/>
                <a:uFillTx/>
                <a:latin typeface="Segoe UI"/>
                <a:ea typeface="+mn-ea"/>
                <a:cs typeface="Segoe UI" pitchFamily="34" charset="0"/>
              </a:rPr>
              <a:t>Intelligent</a:t>
            </a:r>
          </a:p>
        </p:txBody>
      </p:sp>
      <p:sp>
        <p:nvSpPr>
          <p:cNvPr id="21" name="TextBox 10">
            <a:extLst>
              <a:ext uri="{FF2B5EF4-FFF2-40B4-BE49-F238E27FC236}">
                <a16:creationId xmlns:a16="http://schemas.microsoft.com/office/drawing/2014/main" id="{2F69F83B-0A06-4322-8678-085D0848E284}"/>
              </a:ext>
            </a:extLst>
          </p:cNvPr>
          <p:cNvSpPr txBox="1"/>
          <p:nvPr/>
        </p:nvSpPr>
        <p:spPr>
          <a:xfrm>
            <a:off x="3775068" y="4269499"/>
            <a:ext cx="2097678" cy="4524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29" normalizeH="0" baseline="0" noProof="0">
                <a:ln>
                  <a:noFill/>
                </a:ln>
                <a:solidFill>
                  <a:srgbClr val="0078D7"/>
                </a:solidFill>
                <a:effectLst/>
                <a:uLnTx/>
                <a:uFillTx/>
                <a:latin typeface="Segoe UI"/>
                <a:ea typeface="+mn-ea"/>
                <a:cs typeface="Segoe UI" pitchFamily="34" charset="0"/>
              </a:rPr>
              <a:t>Hybrid</a:t>
            </a:r>
          </a:p>
        </p:txBody>
      </p:sp>
      <p:sp>
        <p:nvSpPr>
          <p:cNvPr id="22" name="Oval 21">
            <a:extLst>
              <a:ext uri="{FF2B5EF4-FFF2-40B4-BE49-F238E27FC236}">
                <a16:creationId xmlns:a16="http://schemas.microsoft.com/office/drawing/2014/main" id="{8356B447-D388-4785-B3F6-4488C99BB77B}"/>
              </a:ext>
            </a:extLst>
          </p:cNvPr>
          <p:cNvSpPr/>
          <p:nvPr/>
        </p:nvSpPr>
        <p:spPr bwMode="auto">
          <a:xfrm rot="16200000">
            <a:off x="2045971" y="3692362"/>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3" name="Straight Connector 22">
            <a:extLst>
              <a:ext uri="{FF2B5EF4-FFF2-40B4-BE49-F238E27FC236}">
                <a16:creationId xmlns:a16="http://schemas.microsoft.com/office/drawing/2014/main" id="{0E56090D-DF36-436E-BAD8-6044593294A5}"/>
              </a:ext>
            </a:extLst>
          </p:cNvPr>
          <p:cNvCxnSpPr/>
          <p:nvPr/>
        </p:nvCxnSpPr>
        <p:spPr>
          <a:xfrm>
            <a:off x="2302801" y="3778922"/>
            <a:ext cx="2371541"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56B447-D388-4785-B3F6-4488C99BB77B}"/>
              </a:ext>
            </a:extLst>
          </p:cNvPr>
          <p:cNvSpPr/>
          <p:nvPr/>
        </p:nvSpPr>
        <p:spPr bwMode="auto">
          <a:xfrm rot="16200000">
            <a:off x="4738372" y="3692363"/>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8356B447-D388-4785-B3F6-4488C99BB77B}"/>
              </a:ext>
            </a:extLst>
          </p:cNvPr>
          <p:cNvSpPr/>
          <p:nvPr/>
        </p:nvSpPr>
        <p:spPr bwMode="auto">
          <a:xfrm rot="16200000">
            <a:off x="7418072" y="3692363"/>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8356B447-D388-4785-B3F6-4488C99BB77B}"/>
              </a:ext>
            </a:extLst>
          </p:cNvPr>
          <p:cNvSpPr/>
          <p:nvPr/>
        </p:nvSpPr>
        <p:spPr bwMode="auto">
          <a:xfrm rot="16200000">
            <a:off x="10110473" y="3692364"/>
            <a:ext cx="166541" cy="16654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0E56090D-DF36-436E-BAD8-6044593294A5}"/>
              </a:ext>
            </a:extLst>
          </p:cNvPr>
          <p:cNvCxnSpPr/>
          <p:nvPr/>
        </p:nvCxnSpPr>
        <p:spPr>
          <a:xfrm>
            <a:off x="4944401" y="3778922"/>
            <a:ext cx="2371541"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6090D-DF36-436E-BAD8-6044593294A5}"/>
              </a:ext>
            </a:extLst>
          </p:cNvPr>
          <p:cNvCxnSpPr/>
          <p:nvPr/>
        </p:nvCxnSpPr>
        <p:spPr>
          <a:xfrm>
            <a:off x="7674901" y="3778922"/>
            <a:ext cx="2371541"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9"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653890" y="2312885"/>
            <a:ext cx="950701" cy="95069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508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0" name="Group 29">
            <a:extLst>
              <a:ext uri="{FF2B5EF4-FFF2-40B4-BE49-F238E27FC236}">
                <a16:creationId xmlns:a16="http://schemas.microsoft.com/office/drawing/2014/main" id="{77AD9DD7-EB86-45CE-9B27-089347C7D079}"/>
              </a:ext>
            </a:extLst>
          </p:cNvPr>
          <p:cNvGrpSpPr/>
          <p:nvPr/>
        </p:nvGrpSpPr>
        <p:grpSpPr>
          <a:xfrm>
            <a:off x="4384080" y="2360854"/>
            <a:ext cx="875123" cy="854760"/>
            <a:chOff x="2088630" y="3287843"/>
            <a:chExt cx="429718" cy="419725"/>
          </a:xfrm>
          <a:noFill/>
        </p:grpSpPr>
        <p:sp>
          <p:nvSpPr>
            <p:cNvPr id="31" name="Rectangle 30">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508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Rectangle 31">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508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3"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82159" y="2305010"/>
            <a:ext cx="650956" cy="96644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508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 name="Freeform 33"/>
          <p:cNvSpPr>
            <a:spLocks noChangeArrowheads="1"/>
          </p:cNvSpPr>
          <p:nvPr/>
        </p:nvSpPr>
        <p:spPr bwMode="auto">
          <a:xfrm>
            <a:off x="9683739" y="2306580"/>
            <a:ext cx="1025824" cy="101505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50800"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5449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strVal val="2/3*#ppt_w"/>
                                          </p:val>
                                        </p:tav>
                                        <p:tav tm="100000">
                                          <p:val>
                                            <p:strVal val="#ppt_w"/>
                                          </p:val>
                                        </p:tav>
                                      </p:tavLst>
                                    </p:anim>
                                    <p:anim calcmode="lin" valueType="num">
                                      <p:cBhvr>
                                        <p:cTn id="13" dur="500" fill="hold"/>
                                        <p:tgtEl>
                                          <p:spTgt spid="22"/>
                                        </p:tgtEl>
                                        <p:attrNameLst>
                                          <p:attrName>ppt_h</p:attrName>
                                        </p:attrNameLst>
                                      </p:cBhvr>
                                      <p:tavLst>
                                        <p:tav tm="0">
                                          <p:val>
                                            <p:strVal val="2/3*#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47" presetClass="entr" presetSubtype="0" fill="hold" grpId="0" nodeType="withEffect">
                                  <p:stCondLst>
                                    <p:cond delay="2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par>
                                <p:cTn id="22" presetID="23" presetClass="entr" presetSubtype="272" fill="hold" grpId="0"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strVal val="2/3*#ppt_w"/>
                                          </p:val>
                                        </p:tav>
                                        <p:tav tm="100000">
                                          <p:val>
                                            <p:strVal val="#ppt_w"/>
                                          </p:val>
                                        </p:tav>
                                      </p:tavLst>
                                    </p:anim>
                                    <p:anim calcmode="lin" valueType="num">
                                      <p:cBhvr>
                                        <p:cTn id="25" dur="500" fill="hold"/>
                                        <p:tgtEl>
                                          <p:spTgt spid="24"/>
                                        </p:tgtEl>
                                        <p:attrNameLst>
                                          <p:attrName>ppt_h</p:attrName>
                                        </p:attrNameLst>
                                      </p:cBhvr>
                                      <p:tavLst>
                                        <p:tav tm="0">
                                          <p:val>
                                            <p:strVal val="2/3*#ppt_h"/>
                                          </p:val>
                                        </p:tav>
                                        <p:tav tm="100000">
                                          <p:val>
                                            <p:strVal val="#ppt_h"/>
                                          </p:val>
                                        </p:tav>
                                      </p:tavLst>
                                    </p:anim>
                                  </p:childTnLst>
                                </p:cTn>
                              </p:par>
                              <p:par>
                                <p:cTn id="26" presetID="10" presetClass="entr" presetSubtype="0" fill="hold" nodeType="withEffect">
                                  <p:stCondLst>
                                    <p:cond delay="2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7" presetClass="entr" presetSubtype="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23" presetClass="entr" presetSubtype="272" fill="hold" grpId="0" nodeType="withEffect">
                                  <p:stCondLst>
                                    <p:cond delay="4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2/3*#ppt_w"/>
                                          </p:val>
                                        </p:tav>
                                        <p:tav tm="100000">
                                          <p:val>
                                            <p:strVal val="#ppt_w"/>
                                          </p:val>
                                        </p:tav>
                                      </p:tavLst>
                                    </p:anim>
                                    <p:anim calcmode="lin" valueType="num">
                                      <p:cBhvr>
                                        <p:cTn id="37" dur="500" fill="hold"/>
                                        <p:tgtEl>
                                          <p:spTgt spid="25"/>
                                        </p:tgtEl>
                                        <p:attrNameLst>
                                          <p:attrName>ppt_h</p:attrName>
                                        </p:attrNameLst>
                                      </p:cBhvr>
                                      <p:tavLst>
                                        <p:tav tm="0">
                                          <p:val>
                                            <p:strVal val="2/3*#ppt_h"/>
                                          </p:val>
                                        </p:tav>
                                        <p:tav tm="100000">
                                          <p:val>
                                            <p:strVal val="#ppt_h"/>
                                          </p:val>
                                        </p:tav>
                                      </p:tavLst>
                                    </p:anim>
                                  </p:childTnLst>
                                </p:cTn>
                              </p:par>
                              <p:par>
                                <p:cTn id="38" presetID="10" presetClass="entr" presetSubtype="0" fill="hold" grpId="0"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47" presetClass="entr" presetSubtype="0" fill="hold" grpId="0" nodeType="withEffect">
                                  <p:stCondLst>
                                    <p:cond delay="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23" presetClass="entr" presetSubtype="272" fill="hold" grpId="0" nodeType="withEffect">
                                  <p:stCondLst>
                                    <p:cond delay="60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strVal val="2/3*#ppt_w"/>
                                          </p:val>
                                        </p:tav>
                                        <p:tav tm="100000">
                                          <p:val>
                                            <p:strVal val="#ppt_w"/>
                                          </p:val>
                                        </p:tav>
                                      </p:tavLst>
                                    </p:anim>
                                    <p:anim calcmode="lin" valueType="num">
                                      <p:cBhvr>
                                        <p:cTn id="49" dur="500" fill="hold"/>
                                        <p:tgtEl>
                                          <p:spTgt spid="26"/>
                                        </p:tgtEl>
                                        <p:attrNameLst>
                                          <p:attrName>ppt_h</p:attrName>
                                        </p:attrNameLst>
                                      </p:cBhvr>
                                      <p:tavLst>
                                        <p:tav tm="0">
                                          <p:val>
                                            <p:strVal val="2/3*#ppt_h"/>
                                          </p:val>
                                        </p:tav>
                                        <p:tav tm="100000">
                                          <p:val>
                                            <p:strVal val="#ppt_h"/>
                                          </p:val>
                                        </p:tav>
                                      </p:tavLst>
                                    </p:anim>
                                  </p:childTnLst>
                                </p:cTn>
                              </p:par>
                              <p:par>
                                <p:cTn id="50" presetID="10" presetClass="entr" presetSubtype="0" fill="hold" grpId="0" nodeType="withEffect">
                                  <p:stCondLst>
                                    <p:cond delay="6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6" presetClass="entr" presetSubtype="37"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Effect transition="in" filter="barn(outVertical)">
                                      <p:cBhvr>
                                        <p:cTn id="55" dur="500"/>
                                        <p:tgtEl>
                                          <p:spTgt spid="23"/>
                                        </p:tgtEl>
                                      </p:cBhvr>
                                    </p:animEffect>
                                  </p:childTnLst>
                                </p:cTn>
                              </p:par>
                              <p:par>
                                <p:cTn id="56" presetID="16" presetClass="entr" presetSubtype="37" fill="hold" nodeType="withEffect">
                                  <p:stCondLst>
                                    <p:cond delay="600"/>
                                  </p:stCondLst>
                                  <p:childTnLst>
                                    <p:set>
                                      <p:cBhvr>
                                        <p:cTn id="57" dur="1" fill="hold">
                                          <p:stCondLst>
                                            <p:cond delay="0"/>
                                          </p:stCondLst>
                                        </p:cTn>
                                        <p:tgtEl>
                                          <p:spTgt spid="27"/>
                                        </p:tgtEl>
                                        <p:attrNameLst>
                                          <p:attrName>style.visibility</p:attrName>
                                        </p:attrNameLst>
                                      </p:cBhvr>
                                      <p:to>
                                        <p:strVal val="visible"/>
                                      </p:to>
                                    </p:set>
                                    <p:animEffect transition="in" filter="barn(outVertical)">
                                      <p:cBhvr>
                                        <p:cTn id="58" dur="500"/>
                                        <p:tgtEl>
                                          <p:spTgt spid="27"/>
                                        </p:tgtEl>
                                      </p:cBhvr>
                                    </p:animEffect>
                                  </p:childTnLst>
                                </p:cTn>
                              </p:par>
                              <p:par>
                                <p:cTn id="59" presetID="16" presetClass="entr" presetSubtype="37" fill="hold" nodeType="withEffect">
                                  <p:stCondLst>
                                    <p:cond delay="600"/>
                                  </p:stCondLst>
                                  <p:childTnLst>
                                    <p:set>
                                      <p:cBhvr>
                                        <p:cTn id="60" dur="1" fill="hold">
                                          <p:stCondLst>
                                            <p:cond delay="0"/>
                                          </p:stCondLst>
                                        </p:cTn>
                                        <p:tgtEl>
                                          <p:spTgt spid="28"/>
                                        </p:tgtEl>
                                        <p:attrNameLst>
                                          <p:attrName>style.visibility</p:attrName>
                                        </p:attrNameLst>
                                      </p:cBhvr>
                                      <p:to>
                                        <p:strVal val="visible"/>
                                      </p:to>
                                    </p:set>
                                    <p:animEffect transition="in" filter="barn(outVertic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4" grpId="0" animBg="1"/>
      <p:bldP spid="25" grpId="0" animBg="1"/>
      <p:bldP spid="26" grpId="0" animBg="1"/>
      <p:bldP spid="29"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8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 developer 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p:cNvSpPr/>
          <p:nvPr/>
        </p:nvSpPr>
        <p:spPr bwMode="auto">
          <a:xfrm>
            <a:off x="-1" y="6350"/>
            <a:ext cx="12192001"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7938429" y="32777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7938431"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095056"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data s</a:t>
            </a:r>
            <a:r>
              <a:rPr kumimoji="0" lang="en-US" sz="1568"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ervices</a:t>
            </a:r>
            <a:endPar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095056"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9907190" y="3277788"/>
            <a:ext cx="213670"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9907190" y="4423082"/>
            <a:ext cx="213668"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063814"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Security</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063814"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On-premises</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5969140" y="32777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5969142"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125767"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125767"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095586"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Data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064344"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126297"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Unified cloud p</a:t>
            </a:r>
            <a:r>
              <a:rPr kumimoji="0" lang="en-US" sz="1400" b="1" i="0" u="none" strike="noStrike" kern="1200" cap="none" spc="0" normalizeH="0" baseline="0" noProof="0" dirty="0" err="1">
                <a:ln>
                  <a:noFill/>
                </a:ln>
                <a:solidFill>
                  <a:srgbClr val="002050"/>
                </a:solidFill>
                <a:effectLst/>
                <a:uLnTx/>
                <a:uFillTx/>
                <a:latin typeface="Segoe UI"/>
                <a:ea typeface="+mn-ea"/>
                <a:cs typeface="Segoe UI" panose="020B0502040204020203" pitchFamily="34" charset="0"/>
              </a:rPr>
              <a:t>latform</a:t>
            </a:r>
            <a:endPar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157009"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Common </a:t>
            </a:r>
            <a:b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br>
            <a:r>
              <a:rPr kumimoji="0" lang="en-US" sz="1400" b="1" i="0" u="none" strike="noStrike" kern="1200" cap="none" spc="0" normalizeH="0" baseline="0" noProof="0" dirty="0">
                <a:ln>
                  <a:noFill/>
                </a:ln>
                <a:solidFill>
                  <a:srgbClr val="002050"/>
                </a:solidFill>
                <a:effectLst/>
                <a:uLnTx/>
                <a:uFillTx/>
                <a:latin typeface="Segoe UI"/>
                <a:ea typeface="+mn-ea"/>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3999854" y="3277787"/>
            <a:ext cx="213672" cy="197171"/>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3999854"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156478" y="142186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Active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156478"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Active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19246" y="2353156"/>
            <a:ext cx="579531" cy="566046"/>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22600" y="477072"/>
            <a:ext cx="792041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The only consistent, hybrid cloud</a:t>
            </a:r>
          </a:p>
        </p:txBody>
      </p:sp>
      <p:grpSp>
        <p:nvGrpSpPr>
          <p:cNvPr id="3" name="Group 2"/>
          <p:cNvGrpSpPr/>
          <p:nvPr/>
        </p:nvGrpSpPr>
        <p:grpSpPr>
          <a:xfrm>
            <a:off x="3935838" y="2156240"/>
            <a:ext cx="6988249" cy="3201059"/>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rgbClr val="75787B"/>
                  </a:solidFill>
                  <a:effectLst/>
                  <a:uLnTx/>
                  <a:uFillTx/>
                  <a:latin typeface="Segoe UI Light"/>
                  <a:ea typeface="+mn-ea"/>
                  <a:cs typeface="+mn-cs"/>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17699">
                      <a:srgbClr val="B4009E"/>
                    </a:gs>
                    <a:gs pos="100000">
                      <a:srgbClr val="B4009E"/>
                    </a:gs>
                  </a:gsLst>
                  <a:lin ang="5400000" scaled="1"/>
                </a:gradFill>
                <a:effectLst/>
                <a:uLnTx/>
                <a:uFillTx/>
                <a:latin typeface="Segoe UI Light"/>
                <a:ea typeface="+mn-ea"/>
                <a:cs typeface="+mn-cs"/>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D548AE1E-2E1A-4A40-88A1-0A57EE1B0AE6}" vid="{5C881721-40CB-40F7-80C8-848112AE783B}"/>
    </a:ext>
  </a:extLst>
</a:theme>
</file>

<file path=ppt/theme/theme3.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TotalTime>
  <Words>3952</Words>
  <Application>Microsoft Office PowerPoint</Application>
  <PresentationFormat>Widescreen</PresentationFormat>
  <Paragraphs>561</Paragraphs>
  <Slides>24</Slides>
  <Notes>23</Notes>
  <HiddenSlides>13</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40" baseType="lpstr">
      <vt:lpstr>MS PGothic</vt:lpstr>
      <vt:lpstr>PMingLiU</vt:lpstr>
      <vt:lpstr>Arial</vt:lpstr>
      <vt:lpstr>Calibri</vt:lpstr>
      <vt:lpstr>Consolas</vt:lpstr>
      <vt:lpstr>Segoe Pro Light</vt:lpstr>
      <vt:lpstr>Segoe Pro Semibold</vt:lpstr>
      <vt:lpstr>Segoe UI</vt:lpstr>
      <vt:lpstr>Segoe UI Light</vt:lpstr>
      <vt:lpstr>Segoe UI Semibold</vt:lpstr>
      <vt:lpstr>Segoe UI Semilight</vt:lpstr>
      <vt:lpstr>Wingdings</vt:lpstr>
      <vt:lpstr>4_COLOR TEMPLATE</vt:lpstr>
      <vt:lpstr>3-50088_Microsoft_Inspire_Template</vt:lpstr>
      <vt:lpstr>EBC_2017</vt:lpstr>
      <vt:lpstr>think-cell Slide</vt:lpstr>
      <vt:lpstr>Datacenter Cloud Assessment </vt:lpstr>
      <vt:lpstr> Executive Summary  What: This is a free assessment to assess your I.T environment cloud readiness for migration to Azure.  How: Utilizing Microsoft’s partnersto assess your virtual and physical server environments.  Why: To assist you in taking your first steps on your cloud journey.  </vt:lpstr>
      <vt:lpstr>Your datacenter cloud readiness assessment</vt:lpstr>
      <vt:lpstr>Why Microsoft Azure?</vt:lpstr>
      <vt:lpstr>PowerPoint Presentation</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Assessment Process</vt:lpstr>
      <vt:lpstr>Assessment Outcome</vt:lpstr>
      <vt:lpstr>Assessment Outcome</vt:lpstr>
      <vt:lpstr>Assessment Outcome</vt:lpstr>
      <vt:lpstr>Assessment Proposal</vt:lpstr>
      <vt:lpstr>Partner Acceleration Framework Partners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Datacenter Cloud Assessment</dc:title>
  <dc:creator>Bradley Stewart</dc:creator>
  <cp:lastModifiedBy>Mohamed Garrana</cp:lastModifiedBy>
  <cp:revision>24</cp:revision>
  <dcterms:created xsi:type="dcterms:W3CDTF">2018-02-28T06:49:37Z</dcterms:created>
  <dcterms:modified xsi:type="dcterms:W3CDTF">2018-09-17T08:45:05Z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brstewar@microsoft.com</vt:lpwstr>
  </property>
  <property fmtid="{D5CDD505-2E9C-101B-9397-08002B2CF9AE}" pid="5" name="MSIP_Label_f42aa342-8706-4288-bd11-ebb85995028c_SetDate">
    <vt:lpwstr>2018-02-28T07:10:34.2502979Z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